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av" ContentType="audio/wav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455" r:id="rId2"/>
    <p:sldId id="456" r:id="rId3"/>
    <p:sldId id="453" r:id="rId4"/>
    <p:sldId id="457" r:id="rId5"/>
    <p:sldId id="4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53" autoAdjust="0"/>
    <p:restoredTop sz="87184" autoAdjust="0"/>
  </p:normalViewPr>
  <p:slideViewPr>
    <p:cSldViewPr snapToGrid="0" snapToObjects="1">
      <p:cViewPr>
        <p:scale>
          <a:sx n="85" d="100"/>
          <a:sy n="85" d="100"/>
        </p:scale>
        <p:origin x="-2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DA0EC-286C-4F47-B72E-F2415179115A}" type="datetimeFigureOut">
              <a:rPr lang="en-US" smtClean="0"/>
              <a:t>6/16/15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347DD-BC46-3F49-BA66-5DE3AE0E5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19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088BC-C1D9-9248-8767-0BEDCA843F22}" type="datetimeFigureOut">
              <a:rPr lang="en-US" smtClean="0"/>
              <a:t>6/16/15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0211B-13A4-8B48-ADB3-F43A61FFE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03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0211B-13A4-8B48-ADB3-F43A61FFE1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16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6/16/15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6/16/15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1" Type="http://schemas.openxmlformats.org/officeDocument/2006/relationships/tags" Target="../tags/tag1.xml"/><Relationship Id="rId2" Type="http://schemas.microsoft.com/office/2007/relationships/media" Target="../media/media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5" Type="http://schemas.openxmlformats.org/officeDocument/2006/relationships/image" Target="../media/image4.png"/><Relationship Id="rId1" Type="http://schemas.microsoft.com/office/2007/relationships/media" Target="../media/media5.wav"/><Relationship Id="rId2" Type="http://schemas.openxmlformats.org/officeDocument/2006/relationships/audio" Target="../media/media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A mathematical argument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5608" y="1447800"/>
            <a:ext cx="7498080" cy="518608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It is…</a:t>
            </a:r>
          </a:p>
          <a:p>
            <a:pPr lvl="1" eaLnBrk="1" hangingPunct="1">
              <a:buFont typeface="Courier New"/>
              <a:buChar char="o"/>
              <a:defRPr/>
            </a:pPr>
            <a:r>
              <a:rPr lang="en-US" dirty="0" smtClean="0"/>
              <a:t>A </a:t>
            </a:r>
            <a:r>
              <a:rPr lang="en-US" dirty="0" smtClean="0"/>
              <a:t>sequence of statements and reasons given with the aim of demonstrating that a claim is true or </a:t>
            </a:r>
            <a:r>
              <a:rPr lang="en-US" dirty="0" smtClean="0"/>
              <a:t>false</a:t>
            </a:r>
            <a:endParaRPr lang="en-US" dirty="0" smtClean="0"/>
          </a:p>
          <a:p>
            <a:pPr eaLnBrk="1" hangingPunct="1">
              <a:defRPr/>
            </a:pPr>
            <a:r>
              <a:rPr lang="en-US" sz="3000" dirty="0" smtClean="0">
                <a:cs typeface="+mn-cs"/>
              </a:rPr>
              <a:t>It is not… </a:t>
            </a:r>
            <a:endParaRPr lang="en-US" sz="3000" dirty="0" smtClean="0">
              <a:cs typeface="+mn-cs"/>
            </a:endParaRPr>
          </a:p>
          <a:p>
            <a:pPr lvl="1">
              <a:buFont typeface="Courier New"/>
              <a:buChar char="o"/>
              <a:defRPr/>
            </a:pPr>
            <a:r>
              <a:rPr lang="en-US" sz="2600" dirty="0" smtClean="0"/>
              <a:t>Solely an explanation of what you did (steps)</a:t>
            </a:r>
          </a:p>
          <a:p>
            <a:pPr lvl="1">
              <a:buFont typeface="Courier New"/>
              <a:buChar char="o"/>
              <a:defRPr/>
            </a:pPr>
            <a:r>
              <a:rPr lang="en-US" sz="2600" dirty="0" smtClean="0">
                <a:cs typeface="+mn-cs"/>
              </a:rPr>
              <a:t>A </a:t>
            </a:r>
            <a:r>
              <a:rPr lang="en-US" sz="2600" dirty="0" smtClean="0">
                <a:cs typeface="+mn-cs"/>
              </a:rPr>
              <a:t>recounting of your problem solving process</a:t>
            </a:r>
          </a:p>
          <a:p>
            <a:pPr lvl="1">
              <a:buFont typeface="Courier New"/>
              <a:buChar char="o"/>
              <a:defRPr/>
            </a:pPr>
            <a:r>
              <a:rPr lang="en-US" sz="2600" dirty="0" smtClean="0"/>
              <a:t>Explaining </a:t>
            </a:r>
            <a:r>
              <a:rPr lang="en-US" sz="2600" dirty="0" smtClean="0"/>
              <a:t>why you personally think it’s </a:t>
            </a:r>
            <a:r>
              <a:rPr lang="en-US" sz="2600" dirty="0" smtClean="0"/>
              <a:t>true for reasons </a:t>
            </a:r>
            <a:r>
              <a:rPr lang="en-US" sz="2600" dirty="0" smtClean="0"/>
              <a:t>that are not </a:t>
            </a:r>
            <a:r>
              <a:rPr lang="en-US" sz="2600" dirty="0" smtClean="0"/>
              <a:t>necessarily mathematical (</a:t>
            </a:r>
            <a:r>
              <a:rPr lang="en-US" sz="2600" dirty="0" smtClean="0"/>
              <a:t>e.g., popular consensus</a:t>
            </a:r>
            <a:r>
              <a:rPr lang="en-US" sz="2600" dirty="0" smtClean="0"/>
              <a:t>; external </a:t>
            </a:r>
            <a:r>
              <a:rPr lang="en-US" sz="2600" dirty="0" smtClean="0"/>
              <a:t>authority, </a:t>
            </a:r>
            <a:r>
              <a:rPr lang="en-US" sz="2600" dirty="0" smtClean="0"/>
              <a:t>	etc</a:t>
            </a:r>
            <a:r>
              <a:rPr lang="en-US" sz="2600" dirty="0" smtClean="0"/>
              <a:t>. </a:t>
            </a:r>
            <a:r>
              <a:rPr lang="en-US" sz="2600" i="1" dirty="0"/>
              <a:t>I</a:t>
            </a:r>
            <a:r>
              <a:rPr lang="en-US" sz="2600" i="1" dirty="0" smtClean="0"/>
              <a:t>t’s true because </a:t>
            </a:r>
            <a:r>
              <a:rPr lang="en-US" sz="2600" i="1" dirty="0" smtClean="0"/>
              <a:t>John said </a:t>
            </a:r>
            <a:r>
              <a:rPr lang="en-US" sz="2600" i="1" dirty="0" smtClean="0"/>
              <a:t>it, and </a:t>
            </a:r>
            <a:r>
              <a:rPr lang="en-US" sz="2600" i="1" dirty="0" smtClean="0"/>
              <a:t>he’s always 	always </a:t>
            </a:r>
            <a:r>
              <a:rPr lang="en-US" sz="2600" i="1" dirty="0" smtClean="0"/>
              <a:t>right.</a:t>
            </a:r>
            <a:r>
              <a:rPr lang="en-US" sz="2600" dirty="0" smtClean="0"/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alphaModFix amt="45000"/>
          </a:blip>
          <a:stretch>
            <a:fillRect/>
          </a:stretch>
        </p:blipFill>
        <p:spPr>
          <a:xfrm>
            <a:off x="836705" y="985807"/>
            <a:ext cx="2880659" cy="25007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alphaModFix amt="21000"/>
          </a:blip>
          <a:stretch>
            <a:fillRect/>
          </a:stretch>
        </p:blipFill>
        <p:spPr>
          <a:xfrm rot="20455003">
            <a:off x="854564" y="3328838"/>
            <a:ext cx="2909388" cy="2909388"/>
          </a:xfrm>
          <a:prstGeom prst="rect">
            <a:avLst/>
          </a:prstGeom>
        </p:spPr>
      </p:pic>
      <p:pic>
        <p:nvPicPr>
          <p:cNvPr id="7" name="Sound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82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021"/>
    </mc:Choice>
    <mc:Fallback>
      <p:transition xmlns:p14="http://schemas.microsoft.com/office/powerpoint/2010/main" spd="slow" advTm="2602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235" y="379506"/>
            <a:ext cx="7933765" cy="1143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Goal of a Mathematical Argument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522506"/>
            <a:ext cx="7498080" cy="480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Is to demonstrate a claim is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C32D2E"/>
                </a:solidFill>
              </a:rPr>
              <a:t>true</a:t>
            </a:r>
            <a:r>
              <a:rPr lang="en-US" sz="4000" b="1" dirty="0" smtClean="0"/>
              <a:t> </a:t>
            </a:r>
            <a:r>
              <a:rPr lang="en-US" sz="4000" dirty="0" smtClean="0"/>
              <a:t>or </a:t>
            </a:r>
            <a:r>
              <a:rPr lang="en-US" sz="4000" b="1" dirty="0" smtClean="0">
                <a:solidFill>
                  <a:schemeClr val="accent3"/>
                </a:solidFill>
              </a:rPr>
              <a:t>false</a:t>
            </a:r>
            <a:r>
              <a:rPr lang="en-US" sz="4000" dirty="0" smtClean="0"/>
              <a:t> for any mathematical statement, there can be </a:t>
            </a:r>
            <a:r>
              <a:rPr lang="en-US" sz="4000" b="1" dirty="0" smtClean="0">
                <a:solidFill>
                  <a:srgbClr val="C32D2E"/>
                </a:solidFill>
              </a:rPr>
              <a:t>multiple</a:t>
            </a:r>
            <a:r>
              <a:rPr lang="en-US" sz="4000" dirty="0" smtClean="0"/>
              <a:t> approaches to composing an argument.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1526">
            <a:off x="4616823" y="4410635"/>
            <a:ext cx="2540000" cy="203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ound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11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95"/>
    </mc:Choice>
    <mc:Fallback>
      <p:transition xmlns:p14="http://schemas.microsoft.com/office/powerpoint/2010/main" spd="slow" advTm="1109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</a:t>
            </a:r>
            <a:r>
              <a:rPr lang="en-US" dirty="0" smtClean="0"/>
              <a:t> </a:t>
            </a:r>
            <a:r>
              <a:rPr lang="en-US" dirty="0" smtClean="0"/>
              <a:t>A</a:t>
            </a:r>
            <a:r>
              <a:rPr lang="en-US" dirty="0" smtClean="0"/>
              <a:t>pproaches to Composing an 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Narrative </a:t>
            </a:r>
            <a:r>
              <a:rPr lang="en-US" dirty="0" smtClean="0"/>
              <a:t>(Angel)</a:t>
            </a:r>
          </a:p>
          <a:p>
            <a:r>
              <a:rPr lang="en-US" dirty="0" smtClean="0"/>
              <a:t>Pictorial (Roland)</a:t>
            </a:r>
          </a:p>
          <a:p>
            <a:r>
              <a:rPr lang="en-US" dirty="0" smtClean="0"/>
              <a:t>Symbolic (algebraic)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Consecutive numbers can be represented as n and n+1. 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Adding these, we get n+(n+1)=2n+1.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2n+1 is odd because there’s one left over when you divide by 2</a:t>
            </a:r>
            <a:r>
              <a:rPr lang="en-US" dirty="0" smtClean="0">
                <a:solidFill>
                  <a:schemeClr val="accent3"/>
                </a:solidFill>
              </a:rPr>
              <a:t>.</a:t>
            </a:r>
            <a:endParaRPr lang="en-US" dirty="0">
              <a:solidFill>
                <a:schemeClr val="accent3"/>
              </a:solidFill>
            </a:endParaRPr>
          </a:p>
          <a:p>
            <a:r>
              <a:rPr lang="en-US" i="1" dirty="0" smtClean="0"/>
              <a:t>Example </a:t>
            </a:r>
            <a:r>
              <a:rPr lang="en-US" i="1" dirty="0"/>
              <a:t>based (Micah</a:t>
            </a:r>
            <a:r>
              <a:rPr lang="en-US" i="1" dirty="0" smtClean="0"/>
              <a:t>)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647" y="896470"/>
            <a:ext cx="3764041" cy="1858495"/>
          </a:xfrm>
          <a:prstGeom prst="rect">
            <a:avLst/>
          </a:prstGeom>
        </p:spPr>
      </p:pic>
      <p:pic>
        <p:nvPicPr>
          <p:cNvPr id="8" name="Sound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07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40"/>
    </mc:Choice>
    <mc:Fallback>
      <p:transition xmlns:p14="http://schemas.microsoft.com/office/powerpoint/2010/main" spd="slow" advTm="1584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based (Micah)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empirical approach can be used in some arguments, but is </a:t>
            </a:r>
            <a:r>
              <a:rPr lang="en-US" b="1" dirty="0" smtClean="0">
                <a:solidFill>
                  <a:schemeClr val="accent3"/>
                </a:solidFill>
              </a:rPr>
              <a:t>not</a:t>
            </a:r>
            <a:r>
              <a:rPr lang="en-US" dirty="0" smtClean="0"/>
              <a:t> a good approach when trying to show a claim is true for </a:t>
            </a:r>
            <a:r>
              <a:rPr lang="en-US" i="1" dirty="0" smtClean="0"/>
              <a:t>all</a:t>
            </a:r>
            <a:r>
              <a:rPr lang="en-US" dirty="0" smtClean="0"/>
              <a:t> number, or </a:t>
            </a:r>
            <a:r>
              <a:rPr lang="en-US" i="1" dirty="0" smtClean="0"/>
              <a:t>all </a:t>
            </a:r>
            <a:r>
              <a:rPr lang="en-US" dirty="0" smtClean="0"/>
              <a:t>events, or </a:t>
            </a:r>
            <a:r>
              <a:rPr lang="en-US" i="1" dirty="0" smtClean="0"/>
              <a:t>all</a:t>
            </a:r>
            <a:r>
              <a:rPr lang="en-US" dirty="0" smtClean="0"/>
              <a:t> odd, etc. (such as with this sum of two consecutive number problem)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9818">
            <a:off x="6242976" y="4167289"/>
            <a:ext cx="2599765" cy="2599765"/>
          </a:xfrm>
          <a:prstGeom prst="rect">
            <a:avLst/>
          </a:prstGeom>
        </p:spPr>
      </p:pic>
      <p:pic>
        <p:nvPicPr>
          <p:cNvPr id="7" name="Sound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5673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242"/>
    </mc:Choice>
    <mc:Fallback>
      <p:transition xmlns:p14="http://schemas.microsoft.com/office/powerpoint/2010/main" spd="slow" advTm="2124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080" y="1112368"/>
            <a:ext cx="5497097" cy="1921715"/>
          </a:xfrm>
        </p:spPr>
        <p:txBody>
          <a:bodyPr>
            <a:noAutofit/>
          </a:bodyPr>
          <a:lstStyle/>
          <a:p>
            <a:r>
              <a:rPr lang="en-US" sz="8800" dirty="0" smtClean="0"/>
              <a:t>Thank You!</a:t>
            </a:r>
            <a:endParaRPr lang="en-US" sz="8800" dirty="0"/>
          </a:p>
        </p:txBody>
      </p:sp>
      <p:pic>
        <p:nvPicPr>
          <p:cNvPr id="6" name="Picture 5" descr="Description: Macintosh HD:Users:madelynwilliams:Desktop:BPCME logo copy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765" y="3168555"/>
            <a:ext cx="3401117" cy="24359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9" name="Sound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54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58"/>
    </mc:Choice>
    <mc:Fallback>
      <p:transition xmlns:p14="http://schemas.microsoft.com/office/powerpoint/2010/main" spd="slow" advTm="305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6600</TotalTime>
  <Words>226</Words>
  <Application>Microsoft Macintosh PowerPoint</Application>
  <PresentationFormat>On-screen Show (4:3)</PresentationFormat>
  <Paragraphs>21</Paragraphs>
  <Slides>5</Slides>
  <Notes>1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Solstice</vt:lpstr>
      <vt:lpstr>A mathematical argument</vt:lpstr>
      <vt:lpstr>Goal of a Mathematical Argument</vt:lpstr>
      <vt:lpstr>Multiple Approaches to Composing an Argument</vt:lpstr>
      <vt:lpstr>Example based (Micah)</vt:lpstr>
      <vt:lpstr>Thank You!</vt:lpstr>
    </vt:vector>
  </TitlesOfParts>
  <Company>Neag School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Re-view</dc:creator>
  <cp:lastModifiedBy>Madelyn Williams</cp:lastModifiedBy>
  <cp:revision>552</cp:revision>
  <cp:lastPrinted>2014-06-20T16:07:11Z</cp:lastPrinted>
  <dcterms:created xsi:type="dcterms:W3CDTF">2012-06-19T14:25:16Z</dcterms:created>
  <dcterms:modified xsi:type="dcterms:W3CDTF">2015-06-16T21:07:52Z</dcterms:modified>
</cp:coreProperties>
</file>