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56" r:id="rId2"/>
    <p:sldId id="257" r:id="rId3"/>
    <p:sldId id="258" r:id="rId4"/>
    <p:sldId id="259" r:id="rId5"/>
    <p:sldId id="262"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9981" autoAdjust="0"/>
  </p:normalViewPr>
  <p:slideViewPr>
    <p:cSldViewPr snapToGrid="0" snapToObjects="1">
      <p:cViewPr varScale="1">
        <p:scale>
          <a:sx n="55" d="100"/>
          <a:sy n="55" d="100"/>
        </p:scale>
        <p:origin x="-167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8C7E71-FCF9-454C-ADD6-D1A57B0D22DA}" type="datetimeFigureOut">
              <a:rPr lang="en-US" smtClean="0"/>
              <a:t>9/2/15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C8351C-D882-4246-86C0-1A8E9DBCB1D7}" type="slidenum">
              <a:rPr lang="en-US" smtClean="0"/>
              <a:t>‹#›</a:t>
            </a:fld>
            <a:endParaRPr lang="en-US"/>
          </a:p>
        </p:txBody>
      </p:sp>
    </p:spTree>
    <p:extLst>
      <p:ext uri="{BB962C8B-B14F-4D97-AF65-F5344CB8AC3E}">
        <p14:creationId xmlns:p14="http://schemas.microsoft.com/office/powerpoint/2010/main" val="26374093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Module 1 Part 2. In this section, we will take what we’ve learned about mathematical argumentation and look at it in the classroom context.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this module, we’ll hear </a:t>
            </a:r>
            <a:r>
              <a:rPr lang="en-US" sz="1200" kern="1200" dirty="0" smtClean="0">
                <a:solidFill>
                  <a:schemeClr val="tx1"/>
                </a:solidFill>
                <a:effectLst/>
                <a:latin typeface="+mn-lt"/>
                <a:ea typeface="+mn-ea"/>
                <a:cs typeface="+mn-cs"/>
              </a:rPr>
              <a:t>from </a:t>
            </a:r>
            <a:r>
              <a:rPr lang="en-US" sz="1200" kern="1200" dirty="0" smtClean="0">
                <a:solidFill>
                  <a:schemeClr val="tx1"/>
                </a:solidFill>
                <a:effectLst/>
                <a:latin typeface="+mn-lt"/>
                <a:ea typeface="+mn-ea"/>
                <a:cs typeface="+mn-cs"/>
              </a:rPr>
              <a:t>teachers about how argumentation supports their work and why they find it a valuable practice in their classrooms.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We’ll also look at a classroom video where two students are engaged in argumentation. The video helps us see both how argumentation can support developing conceptual understandings as well as some important aspects of how to support students participation in argumentation.</a:t>
            </a:r>
          </a:p>
          <a:p>
            <a:endParaRPr lang="en-US" dirty="0"/>
          </a:p>
        </p:txBody>
      </p:sp>
      <p:sp>
        <p:nvSpPr>
          <p:cNvPr id="4" name="Slide Number Placeholder 3"/>
          <p:cNvSpPr>
            <a:spLocks noGrp="1"/>
          </p:cNvSpPr>
          <p:nvPr>
            <p:ph type="sldNum" sz="quarter" idx="10"/>
          </p:nvPr>
        </p:nvSpPr>
        <p:spPr/>
        <p:txBody>
          <a:bodyPr/>
          <a:lstStyle/>
          <a:p>
            <a:fld id="{F2C8351C-D882-4246-86C0-1A8E9DBCB1D7}" type="slidenum">
              <a:rPr lang="en-US" smtClean="0"/>
              <a:t>2</a:t>
            </a:fld>
            <a:endParaRPr lang="en-US"/>
          </a:p>
        </p:txBody>
      </p:sp>
    </p:spTree>
    <p:extLst>
      <p:ext uri="{BB962C8B-B14F-4D97-AF65-F5344CB8AC3E}">
        <p14:creationId xmlns:p14="http://schemas.microsoft.com/office/powerpoint/2010/main" val="75227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By the end of this part of the module,</a:t>
            </a:r>
            <a:r>
              <a:rPr lang="en-US" sz="1200" kern="1200" baseline="0" dirty="0" smtClean="0">
                <a:solidFill>
                  <a:schemeClr val="tx1"/>
                </a:solidFill>
                <a:effectLst/>
                <a:latin typeface="+mn-lt"/>
                <a:ea typeface="+mn-ea"/>
                <a:cs typeface="+mn-cs"/>
              </a:rPr>
              <a:t> we hope that we have helped you </a:t>
            </a:r>
            <a:r>
              <a:rPr lang="en-US" sz="1200" kern="1200" dirty="0" smtClean="0">
                <a:solidFill>
                  <a:schemeClr val="tx1"/>
                </a:solidFill>
                <a:effectLst/>
                <a:latin typeface="+mn-lt"/>
                <a:ea typeface="+mn-ea"/>
                <a:cs typeface="+mn-cs"/>
              </a:rPr>
              <a:t>connect </a:t>
            </a:r>
            <a:r>
              <a:rPr lang="en-US" sz="1200" kern="1200" dirty="0" smtClean="0">
                <a:solidFill>
                  <a:schemeClr val="tx1"/>
                </a:solidFill>
                <a:effectLst/>
                <a:latin typeface="+mn-lt"/>
                <a:ea typeface="+mn-ea"/>
                <a:cs typeface="+mn-cs"/>
              </a:rPr>
              <a:t>argumentation to the classroom context by analyzing student </a:t>
            </a:r>
            <a:r>
              <a:rPr lang="en-US" sz="1200" kern="1200" dirty="0" smtClean="0">
                <a:solidFill>
                  <a:schemeClr val="tx1"/>
                </a:solidFill>
                <a:effectLst/>
                <a:latin typeface="+mn-lt"/>
                <a:ea typeface="+mn-ea"/>
                <a:cs typeface="+mn-cs"/>
              </a:rPr>
              <a:t>arguments</a:t>
            </a:r>
          </a:p>
          <a:p>
            <a:pPr lvl="0"/>
            <a:r>
              <a:rPr lang="en-US" sz="1200" kern="1200" dirty="0" smtClean="0">
                <a:solidFill>
                  <a:schemeClr val="tx1"/>
                </a:solidFill>
                <a:effectLst/>
                <a:latin typeface="+mn-lt"/>
                <a:ea typeface="+mn-ea"/>
                <a:cs typeface="+mn-cs"/>
              </a:rPr>
              <a:t>And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how that you will have expanded </a:t>
            </a:r>
            <a:r>
              <a:rPr lang="en-US" sz="1200" kern="1200" dirty="0" smtClean="0">
                <a:solidFill>
                  <a:schemeClr val="tx1"/>
                </a:solidFill>
                <a:effectLst/>
                <a:latin typeface="+mn-lt"/>
                <a:ea typeface="+mn-ea"/>
                <a:cs typeface="+mn-cs"/>
              </a:rPr>
              <a:t>your thinking about argumentation in relation to your own practice </a:t>
            </a:r>
          </a:p>
          <a:p>
            <a:endParaRPr lang="en-US" dirty="0"/>
          </a:p>
        </p:txBody>
      </p:sp>
      <p:sp>
        <p:nvSpPr>
          <p:cNvPr id="4" name="Slide Number Placeholder 3"/>
          <p:cNvSpPr>
            <a:spLocks noGrp="1"/>
          </p:cNvSpPr>
          <p:nvPr>
            <p:ph type="sldNum" sz="quarter" idx="10"/>
          </p:nvPr>
        </p:nvSpPr>
        <p:spPr/>
        <p:txBody>
          <a:bodyPr/>
          <a:lstStyle/>
          <a:p>
            <a:fld id="{F2C8351C-D882-4246-86C0-1A8E9DBCB1D7}" type="slidenum">
              <a:rPr lang="en-US" smtClean="0"/>
              <a:t>3</a:t>
            </a:fld>
            <a:endParaRPr lang="en-US"/>
          </a:p>
        </p:txBody>
      </p:sp>
    </p:spTree>
    <p:extLst>
      <p:ext uri="{BB962C8B-B14F-4D97-AF65-F5344CB8AC3E}">
        <p14:creationId xmlns:p14="http://schemas.microsoft.com/office/powerpoint/2010/main" val="631354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briefly revisit some definitions established in Module 1 part 1.</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mathematical argument is… </a:t>
            </a:r>
          </a:p>
          <a:p>
            <a:r>
              <a:rPr lang="en-US" sz="1200" kern="1200" dirty="0" smtClean="0">
                <a:solidFill>
                  <a:schemeClr val="tx1"/>
                </a:solidFill>
                <a:effectLst/>
                <a:latin typeface="+mn-lt"/>
                <a:ea typeface="+mn-ea"/>
                <a:cs typeface="+mn-cs"/>
              </a:rPr>
              <a:t>Recall also that argumentation involves a host of different </a:t>
            </a:r>
            <a:r>
              <a:rPr lang="en-US" sz="1200" kern="1200" dirty="0" smtClean="0">
                <a:solidFill>
                  <a:schemeClr val="tx1"/>
                </a:solidFill>
                <a:effectLst/>
                <a:latin typeface="+mn-lt"/>
                <a:ea typeface="+mn-ea"/>
                <a:cs typeface="+mn-cs"/>
              </a:rPr>
              <a:t>activities.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It’s </a:t>
            </a:r>
            <a:r>
              <a:rPr lang="en-US" sz="1200" kern="1200" dirty="0" smtClean="0">
                <a:solidFill>
                  <a:schemeClr val="tx1"/>
                </a:solidFill>
                <a:effectLst/>
                <a:latin typeface="+mn-lt"/>
                <a:ea typeface="+mn-ea"/>
                <a:cs typeface="+mn-cs"/>
              </a:rPr>
              <a:t>not likely to succeed if you just say: here students, create an argument to show </a:t>
            </a:r>
            <a:r>
              <a:rPr lang="en-US" sz="1200" kern="1200" dirty="0" err="1" smtClean="0">
                <a:solidFill>
                  <a:schemeClr val="tx1"/>
                </a:solidFill>
                <a:effectLst/>
                <a:latin typeface="+mn-lt"/>
                <a:ea typeface="+mn-ea"/>
                <a:cs typeface="+mn-cs"/>
              </a:rPr>
              <a:t>xxxx</a:t>
            </a:r>
            <a:r>
              <a:rPr lang="en-US" sz="1200" kern="1200" dirty="0" smtClean="0">
                <a:solidFill>
                  <a:schemeClr val="tx1"/>
                </a:solidFill>
                <a:effectLst/>
                <a:latin typeface="+mn-lt"/>
                <a:ea typeface="+mn-ea"/>
                <a:cs typeface="+mn-cs"/>
              </a:rPr>
              <a:t>. The process of argumentation is what leads them to be able to articulate the claim they think is true and express why they think it is true.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C8351C-D882-4246-86C0-1A8E9DBCB1D7}" type="slidenum">
              <a:rPr lang="en-US" smtClean="0"/>
              <a:t>4</a:t>
            </a:fld>
            <a:endParaRPr lang="en-US"/>
          </a:p>
        </p:txBody>
      </p:sp>
    </p:spTree>
    <p:extLst>
      <p:ext uri="{BB962C8B-B14F-4D97-AF65-F5344CB8AC3E}">
        <p14:creationId xmlns:p14="http://schemas.microsoft.com/office/powerpoint/2010/main" val="405362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 For each clip, we have some guiding questions to help</a:t>
            </a:r>
            <a:r>
              <a:rPr lang="en-US" baseline="0" dirty="0" smtClean="0"/>
              <a:t> focus your reflection and conversation</a:t>
            </a:r>
          </a:p>
          <a:p>
            <a:r>
              <a:rPr lang="en-US" baseline="0" dirty="0" smtClean="0"/>
              <a:t>Some commentary by us about the videos</a:t>
            </a:r>
          </a:p>
          <a:p>
            <a:endParaRPr lang="en-US" baseline="0" dirty="0" smtClean="0"/>
          </a:p>
          <a:p>
            <a:r>
              <a:rPr lang="en-US" baseline="0" dirty="0" smtClean="0"/>
              <a:t>Finally, there is a set of student work samples from HS students – along with some commentaries – for those of you who are secondary teachers. The video is relevant for all levels, but it’s also nice to see some of the mathematics your own students might work on.</a:t>
            </a:r>
          </a:p>
          <a:p>
            <a:endParaRPr lang="en-US" baseline="0" dirty="0" smtClean="0"/>
          </a:p>
          <a:p>
            <a:r>
              <a:rPr lang="en-US" baseline="0" dirty="0" smtClean="0"/>
              <a:t>We conclude with some questions that might help you link argumentation to your practice and start </a:t>
            </a:r>
          </a:p>
          <a:p>
            <a:endParaRPr lang="en-US" baseline="0" dirty="0" smtClean="0"/>
          </a:p>
          <a:p>
            <a:endParaRPr lang="en-US" baseline="0" dirty="0" smtClean="0"/>
          </a:p>
          <a:p>
            <a:r>
              <a:rPr lang="en-US" baseline="0" dirty="0" smtClean="0"/>
              <a:t>ORIGINAL BULLETS ON SLIDES:</a:t>
            </a:r>
          </a:p>
          <a:p>
            <a:r>
              <a:rPr lang="en-US" dirty="0" smtClean="0"/>
              <a:t>Teachers on why they value argumentation in their classrooms</a:t>
            </a:r>
          </a:p>
          <a:p>
            <a:r>
              <a:rPr lang="en-US" dirty="0" smtClean="0"/>
              <a:t>Classroom videos of students engaged in argumentation – </a:t>
            </a:r>
            <a:r>
              <a:rPr lang="en-US" i="1" dirty="0" smtClean="0"/>
              <a:t>how does argumentation support conceptual understanding? </a:t>
            </a:r>
            <a:endParaRPr lang="en-US" dirty="0" smtClean="0"/>
          </a:p>
          <a:p>
            <a:r>
              <a:rPr lang="en-US" dirty="0" smtClean="0"/>
              <a:t>Secondary task with student work</a:t>
            </a:r>
          </a:p>
          <a:p>
            <a:r>
              <a:rPr lang="en-US" dirty="0" smtClean="0"/>
              <a:t>Connecting to practice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2C8351C-D882-4246-86C0-1A8E9DBCB1D7}" type="slidenum">
              <a:rPr lang="en-US" smtClean="0"/>
              <a:t>5</a:t>
            </a:fld>
            <a:endParaRPr lang="en-US"/>
          </a:p>
        </p:txBody>
      </p:sp>
    </p:spTree>
    <p:extLst>
      <p:ext uri="{BB962C8B-B14F-4D97-AF65-F5344CB8AC3E}">
        <p14:creationId xmlns:p14="http://schemas.microsoft.com/office/powerpoint/2010/main" val="75555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25749ACA-D9B3-D142-8DC3-C3C9381A26CC}" type="datetimeFigureOut">
              <a:rPr lang="en-US" smtClean="0"/>
              <a:t>9/2/15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C1AF70A-B492-A643-B316-0538EDCBD4CA}"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749ACA-D9B3-D142-8DC3-C3C9381A26CC}"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AF70A-B492-A643-B316-0538EDCBD4C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749ACA-D9B3-D142-8DC3-C3C9381A26CC}"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AF70A-B492-A643-B316-0538EDCBD4C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749ACA-D9B3-D142-8DC3-C3C9381A26CC}"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AF70A-B492-A643-B316-0538EDCBD4C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749ACA-D9B3-D142-8DC3-C3C9381A26CC}" type="datetimeFigureOut">
              <a:rPr lang="en-US" smtClean="0"/>
              <a:t>9/2/15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AF70A-B492-A643-B316-0538EDCBD4C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5749ACA-D9B3-D142-8DC3-C3C9381A26CC}" type="datetimeFigureOut">
              <a:rPr lang="en-US" smtClean="0"/>
              <a:t>9/2/15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1AF70A-B492-A643-B316-0538EDCBD4CA}"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749ACA-D9B3-D142-8DC3-C3C9381A26CC}" type="datetimeFigureOut">
              <a:rPr lang="en-US" smtClean="0"/>
              <a:t>9/2/15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1AF70A-B492-A643-B316-0538EDCBD4C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749ACA-D9B3-D142-8DC3-C3C9381A26CC}" type="datetimeFigureOut">
              <a:rPr lang="en-US" smtClean="0"/>
              <a:t>9/2/15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1AF70A-B492-A643-B316-0538EDCBD4C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49ACA-D9B3-D142-8DC3-C3C9381A26CC}" type="datetimeFigureOut">
              <a:rPr lang="en-US" smtClean="0"/>
              <a:t>9/2/15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1AF70A-B492-A643-B316-0538EDCBD4C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5749ACA-D9B3-D142-8DC3-C3C9381A26CC}" type="datetimeFigureOut">
              <a:rPr lang="en-US" smtClean="0"/>
              <a:t>9/2/15</a:t>
            </a:fld>
            <a:endParaRPr lang="en-US"/>
          </a:p>
        </p:txBody>
      </p:sp>
      <p:sp>
        <p:nvSpPr>
          <p:cNvPr id="7" name="Slide Number Placeholder 6"/>
          <p:cNvSpPr>
            <a:spLocks noGrp="1"/>
          </p:cNvSpPr>
          <p:nvPr>
            <p:ph type="sldNum" sz="quarter" idx="12"/>
          </p:nvPr>
        </p:nvSpPr>
        <p:spPr/>
        <p:txBody>
          <a:bodyPr/>
          <a:lstStyle/>
          <a:p>
            <a:fld id="{8C1AF70A-B492-A643-B316-0538EDCBD4CA}"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749ACA-D9B3-D142-8DC3-C3C9381A26CC}" type="datetimeFigureOut">
              <a:rPr lang="en-US" smtClean="0"/>
              <a:t>9/2/15</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8C1AF70A-B492-A643-B316-0538EDCBD4C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5749ACA-D9B3-D142-8DC3-C3C9381A26CC}" type="datetimeFigureOut">
              <a:rPr lang="en-US" smtClean="0"/>
              <a:t>9/2/15</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C1AF70A-B492-A643-B316-0538EDCBD4C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2.xml"/><Relationship Id="rId5" Type="http://schemas.openxmlformats.org/officeDocument/2006/relationships/notesSlide" Target="../notesSlides/notesSlide1.xml"/><Relationship Id="rId6" Type="http://schemas.openxmlformats.org/officeDocument/2006/relationships/image" Target="../media/image3.png"/><Relationship Id="rId7" Type="http://schemas.openxmlformats.org/officeDocument/2006/relationships/image" Target="../media/image2.png"/><Relationship Id="rId1" Type="http://schemas.openxmlformats.org/officeDocument/2006/relationships/tags" Target="../tags/tag1.xml"/><Relationship Id="rId2" Type="http://schemas.microsoft.com/office/2007/relationships/media" Target="../media/media2.wav"/></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4" Type="http://schemas.openxmlformats.org/officeDocument/2006/relationships/slideLayout" Target="../slideLayouts/slideLayout2.xml"/><Relationship Id="rId5" Type="http://schemas.openxmlformats.org/officeDocument/2006/relationships/notesSlide" Target="../notesSlides/notesSlide2.xml"/><Relationship Id="rId6" Type="http://schemas.openxmlformats.org/officeDocument/2006/relationships/image" Target="../media/image4.jpg"/><Relationship Id="rId7" Type="http://schemas.openxmlformats.org/officeDocument/2006/relationships/image" Target="../media/image2.png"/><Relationship Id="rId1" Type="http://schemas.openxmlformats.org/officeDocument/2006/relationships/tags" Target="../tags/tag2.xml"/><Relationship Id="rId2" Type="http://schemas.microsoft.com/office/2007/relationships/media" Target="../media/media3.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4" Type="http://schemas.openxmlformats.org/officeDocument/2006/relationships/slideLayout" Target="../slideLayouts/slideLayout2.xml"/><Relationship Id="rId5" Type="http://schemas.openxmlformats.org/officeDocument/2006/relationships/notesSlide" Target="../notesSlides/notesSlide3.xml"/><Relationship Id="rId6" Type="http://schemas.openxmlformats.org/officeDocument/2006/relationships/image" Target="../media/image2.png"/><Relationship Id="rId1" Type="http://schemas.openxmlformats.org/officeDocument/2006/relationships/tags" Target="../tags/tag3.xml"/><Relationship Id="rId2" Type="http://schemas.microsoft.com/office/2007/relationships/media" Target="../media/media4.wav"/></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4" Type="http://schemas.openxmlformats.org/officeDocument/2006/relationships/slideLayout" Target="../slideLayouts/slideLayout4.xml"/><Relationship Id="rId5" Type="http://schemas.openxmlformats.org/officeDocument/2006/relationships/notesSlide" Target="../notesSlides/notesSlide4.xml"/><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2.png"/><Relationship Id="rId1" Type="http://schemas.openxmlformats.org/officeDocument/2006/relationships/tags" Target="../tags/tag4.xml"/><Relationship Id="rId2" Type="http://schemas.microsoft.com/office/2007/relationships/media" Target="../media/media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Module 1: Mathematical Argumentation</a:t>
            </a:r>
            <a:endParaRPr lang="en-US" b="1" dirty="0"/>
          </a:p>
        </p:txBody>
      </p:sp>
      <p:sp>
        <p:nvSpPr>
          <p:cNvPr id="3" name="Subtitle 2"/>
          <p:cNvSpPr>
            <a:spLocks noGrp="1"/>
          </p:cNvSpPr>
          <p:nvPr>
            <p:ph type="subTitle" idx="1"/>
          </p:nvPr>
        </p:nvSpPr>
        <p:spPr/>
        <p:txBody>
          <a:bodyPr>
            <a:noAutofit/>
          </a:bodyPr>
          <a:lstStyle/>
          <a:p>
            <a:r>
              <a:rPr lang="en-US" sz="2400" b="1" dirty="0" smtClean="0"/>
              <a:t>Part 2: Mathematical Argumentation in the Classroom</a:t>
            </a:r>
            <a:endParaRPr lang="en-US" sz="2400" b="1"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42114430"/>
      </p:ext>
    </p:extLst>
  </p:cSld>
  <p:clrMapOvr>
    <a:masterClrMapping/>
  </p:clrMapOvr>
  <mc:AlternateContent xmlns:mc="http://schemas.openxmlformats.org/markup-compatibility/2006">
    <mc:Choice xmlns:p14="http://schemas.microsoft.com/office/powerpoint/2010/main" Requires="p14">
      <p:transition spd="slow" p14:dur="2000" advTm="9786"/>
    </mc:Choice>
    <mc:Fallback>
      <p:transition xmlns:p14="http://schemas.microsoft.com/office/powerpoint/2010/main" spd="slow" advTm="978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Welcome</a:t>
            </a:r>
            <a:endParaRPr lang="en-US" b="1" dirty="0"/>
          </a:p>
        </p:txBody>
      </p:sp>
      <p:pic>
        <p:nvPicPr>
          <p:cNvPr id="5" name="Picture 4"/>
          <p:cNvPicPr>
            <a:picLocks noChangeAspect="1"/>
          </p:cNvPicPr>
          <p:nvPr/>
        </p:nvPicPr>
        <p:blipFill>
          <a:blip r:embed="rId6"/>
          <a:stretch>
            <a:fillRect/>
          </a:stretch>
        </p:blipFill>
        <p:spPr>
          <a:xfrm>
            <a:off x="3966252" y="3373042"/>
            <a:ext cx="4990391" cy="3484957"/>
          </a:xfrm>
          <a:prstGeom prst="rect">
            <a:avLst/>
          </a:prstGeom>
        </p:spPr>
      </p:pic>
      <p:sp>
        <p:nvSpPr>
          <p:cNvPr id="6" name="TextBox 5"/>
          <p:cNvSpPr txBox="1"/>
          <p:nvPr/>
        </p:nvSpPr>
        <p:spPr>
          <a:xfrm>
            <a:off x="3663846" y="6084283"/>
            <a:ext cx="2581344"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b="1" dirty="0" smtClean="0"/>
              <a:t>Argumentation</a:t>
            </a:r>
            <a:endParaRPr lang="en-US" sz="2400" b="1" dirty="0"/>
          </a:p>
        </p:txBody>
      </p:sp>
      <p:sp>
        <p:nvSpPr>
          <p:cNvPr id="7" name="TextBox 6"/>
          <p:cNvSpPr txBox="1"/>
          <p:nvPr/>
        </p:nvSpPr>
        <p:spPr>
          <a:xfrm rot="715728">
            <a:off x="7121985" y="3654847"/>
            <a:ext cx="1892497"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b="1" dirty="0" smtClean="0"/>
              <a:t>Classroom</a:t>
            </a:r>
            <a:endParaRPr lang="en-US" sz="2400" b="1" dirty="0"/>
          </a:p>
        </p:txBody>
      </p:sp>
      <p:sp>
        <p:nvSpPr>
          <p:cNvPr id="8" name="TextBox 7"/>
          <p:cNvSpPr txBox="1"/>
          <p:nvPr/>
        </p:nvSpPr>
        <p:spPr>
          <a:xfrm>
            <a:off x="4987269" y="65142"/>
            <a:ext cx="3330769" cy="46166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smtClean="0">
                <a:solidFill>
                  <a:schemeClr val="tx1"/>
                </a:solidFill>
              </a:rPr>
              <a:t>Module 1: Part 2</a:t>
            </a:r>
            <a:endParaRPr lang="en-US" sz="2400" dirty="0"/>
          </a:p>
        </p:txBody>
      </p:sp>
      <p:sp>
        <p:nvSpPr>
          <p:cNvPr id="9" name="Content Placeholder 8"/>
          <p:cNvSpPr>
            <a:spLocks noGrp="1"/>
          </p:cNvSpPr>
          <p:nvPr>
            <p:ph idx="1"/>
          </p:nvPr>
        </p:nvSpPr>
        <p:spPr/>
        <p:txBody>
          <a:bodyPr>
            <a:normAutofit/>
          </a:bodyPr>
          <a:lstStyle/>
          <a:p>
            <a:pPr marL="68580" indent="0">
              <a:buNone/>
            </a:pPr>
            <a:r>
              <a:rPr lang="en-US" sz="3200" dirty="0" smtClean="0"/>
              <a:t>In this section, we will take what we’ve learned about mathematical argumentation and look at it in the classroom context. </a:t>
            </a:r>
            <a:endParaRPr lang="en-US" sz="3200" dirty="0"/>
          </a:p>
        </p:txBody>
      </p:sp>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50927873"/>
      </p:ext>
    </p:extLst>
  </p:cSld>
  <p:clrMapOvr>
    <a:masterClrMapping/>
  </p:clrMapOvr>
  <mc:AlternateContent xmlns:mc="http://schemas.openxmlformats.org/markup-compatibility/2006">
    <mc:Choice xmlns:p14="http://schemas.microsoft.com/office/powerpoint/2010/main" Requires="p14">
      <p:transition spd="slow" p14:dur="2000" advTm="19459"/>
    </mc:Choice>
    <mc:Fallback>
      <p:transition xmlns:p14="http://schemas.microsoft.com/office/powerpoint/2010/main" spd="slow" advTm="1945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77812"/>
            <a:ext cx="7024744" cy="1143000"/>
          </a:xfrm>
        </p:spPr>
        <p:txBody>
          <a:bodyPr/>
          <a:lstStyle/>
          <a:p>
            <a:r>
              <a:rPr lang="en-US" dirty="0" smtClean="0"/>
              <a:t>Goals:</a:t>
            </a:r>
            <a:endParaRPr lang="en-US" dirty="0"/>
          </a:p>
        </p:txBody>
      </p:sp>
      <p:sp>
        <p:nvSpPr>
          <p:cNvPr id="4" name="Content Placeholder 2"/>
          <p:cNvSpPr>
            <a:spLocks noGrp="1"/>
          </p:cNvSpPr>
          <p:nvPr>
            <p:ph idx="1"/>
          </p:nvPr>
        </p:nvSpPr>
        <p:spPr>
          <a:xfrm>
            <a:off x="1043492" y="2073800"/>
            <a:ext cx="7274546" cy="3508977"/>
          </a:xfrm>
        </p:spPr>
        <p:txBody>
          <a:bodyPr>
            <a:normAutofit lnSpcReduction="10000"/>
          </a:bodyPr>
          <a:lstStyle/>
          <a:p>
            <a:r>
              <a:rPr lang="en-US" sz="3600" dirty="0" smtClean="0"/>
              <a:t> connect </a:t>
            </a:r>
            <a:r>
              <a:rPr lang="en-US" sz="3600" dirty="0"/>
              <a:t>argumentation to </a:t>
            </a:r>
            <a:r>
              <a:rPr lang="en-US" sz="3600" dirty="0" smtClean="0"/>
              <a:t>  the </a:t>
            </a:r>
            <a:r>
              <a:rPr lang="en-US" sz="3600" dirty="0"/>
              <a:t>classroom </a:t>
            </a:r>
            <a:r>
              <a:rPr lang="en-US" sz="3600" dirty="0" smtClean="0"/>
              <a:t>context by analyzing student arguments</a:t>
            </a:r>
            <a:endParaRPr lang="en-US" sz="3600" dirty="0"/>
          </a:p>
          <a:p>
            <a:pPr>
              <a:lnSpc>
                <a:spcPct val="110000"/>
              </a:lnSpc>
            </a:pPr>
            <a:r>
              <a:rPr lang="en-US" sz="3600" dirty="0" smtClean="0"/>
              <a:t> expand your thinking about argumentation in relation to your own practice</a:t>
            </a:r>
            <a:endParaRPr lang="en-US" sz="3600" dirty="0"/>
          </a:p>
          <a:p>
            <a:endParaRPr lang="en-US" dirty="0"/>
          </a:p>
        </p:txBody>
      </p:sp>
      <p:sp>
        <p:nvSpPr>
          <p:cNvPr id="5" name="TextBox 4"/>
          <p:cNvSpPr txBox="1"/>
          <p:nvPr/>
        </p:nvSpPr>
        <p:spPr>
          <a:xfrm>
            <a:off x="4987269" y="65142"/>
            <a:ext cx="3330769" cy="46166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smtClean="0">
                <a:solidFill>
                  <a:schemeClr val="tx1"/>
                </a:solidFill>
              </a:rPr>
              <a:t>Module 1: Part 2</a:t>
            </a:r>
            <a:endParaRPr lang="en-US" sz="2400" dirty="0"/>
          </a:p>
        </p:txBody>
      </p:sp>
      <p:pic>
        <p:nvPicPr>
          <p:cNvPr id="6" name="Picture 5" descr="photo-1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7835" y="4810797"/>
            <a:ext cx="2697370" cy="1676480"/>
          </a:xfrm>
          <a:prstGeom prst="rect">
            <a:avLst/>
          </a:prstGeom>
          <a:ln>
            <a:noFill/>
          </a:ln>
          <a:effectLst>
            <a:outerShdw blurRad="292100" dist="139700" dir="2700000" algn="tl" rotWithShape="0">
              <a:srgbClr val="333333">
                <a:alpha val="65000"/>
              </a:srgbClr>
            </a:outerShdw>
          </a:effectLst>
        </p:spPr>
      </p:pic>
      <p:pic>
        <p:nvPicPr>
          <p:cNvPr id="3" name="Sou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807292526"/>
      </p:ext>
    </p:extLst>
  </p:cSld>
  <p:clrMapOvr>
    <a:masterClrMapping/>
  </p:clrMapOvr>
  <mc:AlternateContent xmlns:mc="http://schemas.openxmlformats.org/markup-compatibility/2006">
    <mc:Choice xmlns:p14="http://schemas.microsoft.com/office/powerpoint/2010/main" Requires="p14">
      <p:transition spd="slow" p14:dur="2000" advTm="25956"/>
    </mc:Choice>
    <mc:Fallback>
      <p:transition xmlns:p14="http://schemas.microsoft.com/office/powerpoint/2010/main" spd="slow" advTm="2595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6777319" cy="1143000"/>
          </a:xfrm>
        </p:spPr>
        <p:txBody>
          <a:bodyPr>
            <a:normAutofit fontScale="90000"/>
          </a:bodyPr>
          <a:lstStyle/>
          <a:p>
            <a:r>
              <a:rPr lang="en-US" b="1" dirty="0" smtClean="0"/>
              <a:t>What is a mathematical argument?</a:t>
            </a:r>
            <a:endParaRPr lang="en-US" b="1" dirty="0"/>
          </a:p>
        </p:txBody>
      </p:sp>
      <p:sp>
        <p:nvSpPr>
          <p:cNvPr id="3" name="Content Placeholder 2"/>
          <p:cNvSpPr>
            <a:spLocks noGrp="1"/>
          </p:cNvSpPr>
          <p:nvPr>
            <p:ph idx="1"/>
          </p:nvPr>
        </p:nvSpPr>
        <p:spPr/>
        <p:txBody>
          <a:bodyPr>
            <a:normAutofit/>
          </a:bodyPr>
          <a:lstStyle/>
          <a:p>
            <a:pPr marL="68580" indent="0">
              <a:buNone/>
            </a:pPr>
            <a:r>
              <a:rPr lang="en-US" sz="3600" dirty="0" smtClean="0"/>
              <a:t>A mathematical argument is a sequence of statements and reasons given with the aim of demonstrating that a claim is true or false. </a:t>
            </a:r>
            <a:endParaRPr lang="en-US" sz="3600" dirty="0"/>
          </a:p>
        </p:txBody>
      </p:sp>
      <p:sp>
        <p:nvSpPr>
          <p:cNvPr id="4" name="TextBox 3"/>
          <p:cNvSpPr txBox="1"/>
          <p:nvPr/>
        </p:nvSpPr>
        <p:spPr>
          <a:xfrm>
            <a:off x="4987269" y="65142"/>
            <a:ext cx="3330769" cy="46166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smtClean="0">
                <a:solidFill>
                  <a:schemeClr val="tx1"/>
                </a:solidFill>
              </a:rPr>
              <a:t>Module 1: Part 2</a:t>
            </a:r>
            <a:endParaRPr lang="en-US" sz="2400"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991155238"/>
      </p:ext>
    </p:extLst>
  </p:cSld>
  <p:clrMapOvr>
    <a:masterClrMapping/>
  </p:clrMapOvr>
  <mc:AlternateContent xmlns:mc="http://schemas.openxmlformats.org/markup-compatibility/2006">
    <mc:Choice xmlns:p14="http://schemas.microsoft.com/office/powerpoint/2010/main" Requires="p14">
      <p:transition spd="slow" p14:dur="2000" advTm="35650"/>
    </mc:Choice>
    <mc:Fallback>
      <p:transition xmlns:p14="http://schemas.microsoft.com/office/powerpoint/2010/main" spd="slow" advTm="3565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0264" y="669895"/>
            <a:ext cx="7024744" cy="1143000"/>
          </a:xfrm>
        </p:spPr>
        <p:txBody>
          <a:bodyPr/>
          <a:lstStyle/>
          <a:p>
            <a:r>
              <a:rPr lang="en-US" dirty="0" smtClean="0"/>
              <a:t>In this module</a:t>
            </a:r>
            <a:endParaRPr lang="en-US" dirty="0"/>
          </a:p>
        </p:txBody>
      </p:sp>
      <p:sp>
        <p:nvSpPr>
          <p:cNvPr id="5" name="Content Placeholder 4"/>
          <p:cNvSpPr>
            <a:spLocks noGrp="1"/>
          </p:cNvSpPr>
          <p:nvPr>
            <p:ph sz="quarter" idx="13"/>
          </p:nvPr>
        </p:nvSpPr>
        <p:spPr>
          <a:xfrm>
            <a:off x="1042416" y="1872376"/>
            <a:ext cx="3419856" cy="1937872"/>
          </a:xfrm>
        </p:spPr>
        <p:txBody>
          <a:bodyPr/>
          <a:lstStyle/>
          <a:p>
            <a:r>
              <a:rPr lang="en-US" dirty="0" smtClean="0"/>
              <a:t>Teachers on the value of argumentation</a:t>
            </a:r>
            <a:endParaRPr lang="en-US" dirty="0"/>
          </a:p>
        </p:txBody>
      </p:sp>
      <p:sp>
        <p:nvSpPr>
          <p:cNvPr id="6" name="Content Placeholder 5"/>
          <p:cNvSpPr>
            <a:spLocks noGrp="1"/>
          </p:cNvSpPr>
          <p:nvPr>
            <p:ph sz="quarter" idx="14"/>
          </p:nvPr>
        </p:nvSpPr>
        <p:spPr>
          <a:xfrm>
            <a:off x="4645151" y="1872376"/>
            <a:ext cx="3833534" cy="1264059"/>
          </a:xfrm>
        </p:spPr>
        <p:txBody>
          <a:bodyPr>
            <a:normAutofit fontScale="92500" lnSpcReduction="20000"/>
          </a:bodyPr>
          <a:lstStyle/>
          <a:p>
            <a:r>
              <a:rPr lang="en-US" sz="2800" dirty="0" smtClean="0"/>
              <a:t>Video</a:t>
            </a:r>
            <a:r>
              <a:rPr lang="en-US" dirty="0" smtClean="0"/>
              <a:t>– how might </a:t>
            </a:r>
            <a:r>
              <a:rPr lang="en-US" i="1" dirty="0" smtClean="0"/>
              <a:t>argumentation support     conceptual </a:t>
            </a:r>
            <a:r>
              <a:rPr lang="en-US" i="1" dirty="0"/>
              <a:t>understanding? </a:t>
            </a:r>
            <a:endParaRPr lang="en-US" dirty="0"/>
          </a:p>
        </p:txBody>
      </p:sp>
      <p:grpSp>
        <p:nvGrpSpPr>
          <p:cNvPr id="12" name="Group 11"/>
          <p:cNvGrpSpPr/>
          <p:nvPr/>
        </p:nvGrpSpPr>
        <p:grpSpPr>
          <a:xfrm>
            <a:off x="4645152" y="4117732"/>
            <a:ext cx="3419856" cy="2322572"/>
            <a:chOff x="4645152" y="4117732"/>
            <a:chExt cx="3419856" cy="2322572"/>
          </a:xfrm>
        </p:grpSpPr>
        <p:sp>
          <p:nvSpPr>
            <p:cNvPr id="8" name="Content Placeholder 5"/>
            <p:cNvSpPr txBox="1">
              <a:spLocks/>
            </p:cNvSpPr>
            <p:nvPr/>
          </p:nvSpPr>
          <p:spPr>
            <a:xfrm>
              <a:off x="4645152" y="4117732"/>
              <a:ext cx="3419856" cy="1937872"/>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n-US" dirty="0"/>
                <a:t>Connecting to practice </a:t>
              </a:r>
            </a:p>
            <a:p>
              <a:endParaRPr lang="en-US" dirty="0"/>
            </a:p>
          </p:txBody>
        </p:sp>
        <p:pic>
          <p:nvPicPr>
            <p:cNvPr id="9" name="Picture 8"/>
            <p:cNvPicPr>
              <a:picLocks noChangeAspect="1"/>
            </p:cNvPicPr>
            <p:nvPr/>
          </p:nvPicPr>
          <p:blipFill>
            <a:blip r:embed="rId6"/>
            <a:stretch>
              <a:fillRect/>
            </a:stretch>
          </p:blipFill>
          <p:spPr>
            <a:xfrm>
              <a:off x="5142413" y="5056004"/>
              <a:ext cx="2794000" cy="1384300"/>
            </a:xfrm>
            <a:prstGeom prst="rect">
              <a:avLst/>
            </a:prstGeom>
          </p:spPr>
        </p:pic>
      </p:grpSp>
      <p:grpSp>
        <p:nvGrpSpPr>
          <p:cNvPr id="11" name="Group 10"/>
          <p:cNvGrpSpPr/>
          <p:nvPr/>
        </p:nvGrpSpPr>
        <p:grpSpPr>
          <a:xfrm>
            <a:off x="1042416" y="4117732"/>
            <a:ext cx="3419856" cy="2322572"/>
            <a:chOff x="1042416" y="4117732"/>
            <a:chExt cx="3419856" cy="2322572"/>
          </a:xfrm>
        </p:grpSpPr>
        <p:sp>
          <p:nvSpPr>
            <p:cNvPr id="7" name="Content Placeholder 4"/>
            <p:cNvSpPr txBox="1">
              <a:spLocks/>
            </p:cNvSpPr>
            <p:nvPr/>
          </p:nvSpPr>
          <p:spPr>
            <a:xfrm>
              <a:off x="1042416" y="4117732"/>
              <a:ext cx="3419856" cy="1937872"/>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n-US" dirty="0"/>
                <a:t>Secondary task with student work</a:t>
              </a:r>
            </a:p>
            <a:p>
              <a:endParaRPr lang="en-US" dirty="0"/>
            </a:p>
          </p:txBody>
        </p:sp>
        <p:pic>
          <p:nvPicPr>
            <p:cNvPr id="10" name="Picture 9"/>
            <p:cNvPicPr>
              <a:picLocks noChangeAspect="1"/>
            </p:cNvPicPr>
            <p:nvPr/>
          </p:nvPicPr>
          <p:blipFill>
            <a:blip r:embed="rId7"/>
            <a:stretch>
              <a:fillRect/>
            </a:stretch>
          </p:blipFill>
          <p:spPr>
            <a:xfrm>
              <a:off x="1717015" y="4914495"/>
              <a:ext cx="2060878" cy="1525809"/>
            </a:xfrm>
            <a:prstGeom prst="rect">
              <a:avLst/>
            </a:prstGeom>
          </p:spPr>
        </p:pic>
      </p:grpSp>
      <p:pic>
        <p:nvPicPr>
          <p:cNvPr id="13" name="Picture 12"/>
          <p:cNvPicPr/>
          <p:nvPr/>
        </p:nvPicPr>
        <p:blipFill rotWithShape="1">
          <a:blip r:embed="rId8">
            <a:extLst>
              <a:ext uri="{28A0092B-C50C-407E-A947-70E740481C1C}">
                <a14:useLocalDpi xmlns:a14="http://schemas.microsoft.com/office/drawing/2010/main" val="0"/>
              </a:ext>
            </a:extLst>
          </a:blip>
          <a:srcRect t="11087"/>
          <a:stretch/>
        </p:blipFill>
        <p:spPr bwMode="auto">
          <a:xfrm>
            <a:off x="6248188" y="3136435"/>
            <a:ext cx="1688225" cy="999971"/>
          </a:xfrm>
          <a:prstGeom prst="rect">
            <a:avLst/>
          </a:prstGeom>
          <a:noFill/>
          <a:ln>
            <a:noFill/>
          </a:ln>
        </p:spPr>
      </p:pic>
      <p:pic>
        <p:nvPicPr>
          <p:cNvPr id="14" name="Picture 13"/>
          <p:cNvPicPr>
            <a:picLocks noChangeAspect="1"/>
          </p:cNvPicPr>
          <p:nvPr/>
        </p:nvPicPr>
        <p:blipFill>
          <a:blip r:embed="rId9">
            <a:duotone>
              <a:prstClr val="black"/>
              <a:schemeClr val="accent2">
                <a:tint val="45000"/>
                <a:satMod val="400000"/>
              </a:schemeClr>
            </a:duotone>
          </a:blip>
          <a:stretch>
            <a:fillRect/>
          </a:stretch>
        </p:blipFill>
        <p:spPr>
          <a:xfrm>
            <a:off x="1494076" y="3136435"/>
            <a:ext cx="2283817" cy="595987"/>
          </a:xfrm>
          <a:prstGeom prst="rect">
            <a:avLst/>
          </a:prstGeom>
        </p:spPr>
      </p:pic>
      <p:sp>
        <p:nvSpPr>
          <p:cNvPr id="15" name="TextBox 14"/>
          <p:cNvSpPr txBox="1"/>
          <p:nvPr/>
        </p:nvSpPr>
        <p:spPr>
          <a:xfrm>
            <a:off x="4987269" y="65142"/>
            <a:ext cx="3330769" cy="46166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smtClean="0">
                <a:solidFill>
                  <a:schemeClr val="tx1"/>
                </a:solidFill>
              </a:rPr>
              <a:t>Module 1: Part 2</a:t>
            </a:r>
            <a:endParaRPr lang="en-US" sz="2400" dirty="0"/>
          </a:p>
        </p:txBody>
      </p:sp>
      <p:pic>
        <p:nvPicPr>
          <p:cNvPr id="16" name="Sound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33118941"/>
      </p:ext>
    </p:extLst>
  </p:cSld>
  <p:clrMapOvr>
    <a:masterClrMapping/>
  </p:clrMapOvr>
  <mc:AlternateContent xmlns:mc="http://schemas.openxmlformats.org/markup-compatibility/2006">
    <mc:Choice xmlns:p14="http://schemas.microsoft.com/office/powerpoint/2010/main" Requires="p14">
      <p:transition spd="slow" p14:dur="2000" advTm="46712"/>
    </mc:Choice>
    <mc:Fallback>
      <p:transition xmlns:p14="http://schemas.microsoft.com/office/powerpoint/2010/main" spd="slow" advTm="4671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bldLst>
      <p:bldP spid="5" grpId="0" build="p"/>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5|0.8"/>
</p:tagLst>
</file>

<file path=ppt/tags/tag2.xml><?xml version="1.0" encoding="utf-8"?>
<p:tagLst xmlns:a="http://schemas.openxmlformats.org/drawingml/2006/main" xmlns:r="http://schemas.openxmlformats.org/officeDocument/2006/relationships" xmlns:p="http://schemas.openxmlformats.org/presentationml/2006/main">
  <p:tag name="TIMING" val="|17.5"/>
</p:tagLst>
</file>

<file path=ppt/tags/tag3.xml><?xml version="1.0" encoding="utf-8"?>
<p:tagLst xmlns:a="http://schemas.openxmlformats.org/drawingml/2006/main" xmlns:r="http://schemas.openxmlformats.org/officeDocument/2006/relationships" xmlns:p="http://schemas.openxmlformats.org/presentationml/2006/main">
  <p:tag name="TIMING" val="|4.5"/>
</p:tagLst>
</file>

<file path=ppt/tags/tag4.xml><?xml version="1.0" encoding="utf-8"?>
<p:tagLst xmlns:a="http://schemas.openxmlformats.org/drawingml/2006/main" xmlns:r="http://schemas.openxmlformats.org/officeDocument/2006/relationships" xmlns:p="http://schemas.openxmlformats.org/presentationml/2006/main">
  <p:tag name="TIMING" val="|3.1|6.2|8.5|10.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642</TotalTime>
  <Words>361</Words>
  <Application>Microsoft Macintosh PowerPoint</Application>
  <PresentationFormat>On-screen Show (4:3)</PresentationFormat>
  <Paragraphs>49</Paragraphs>
  <Slides>5</Slides>
  <Notes>4</Notes>
  <HiddenSlides>0</HiddenSlides>
  <MMClips>5</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Austin</vt:lpstr>
      <vt:lpstr>Module 1: Mathematical Argumentation</vt:lpstr>
      <vt:lpstr>Welcome</vt:lpstr>
      <vt:lpstr>Goals:</vt:lpstr>
      <vt:lpstr>What is a mathematical argument?</vt:lpstr>
      <vt:lpstr>In this module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Madelyn Williams</dc:creator>
  <cp:lastModifiedBy>Megan Staples</cp:lastModifiedBy>
  <cp:revision>21</cp:revision>
  <dcterms:created xsi:type="dcterms:W3CDTF">2015-08-19T19:17:31Z</dcterms:created>
  <dcterms:modified xsi:type="dcterms:W3CDTF">2015-09-02T13:40:22Z</dcterms:modified>
</cp:coreProperties>
</file>