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wav" ContentType="audio/wav"/>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
  </p:notesMasterIdLst>
  <p:sldIdLst>
    <p:sldId id="262" r:id="rId2"/>
    <p:sldId id="266" r:id="rId3"/>
    <p:sldId id="267" r:id="rId4"/>
    <p:sldId id="269" r:id="rId5"/>
    <p:sldId id="268" r:id="rId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89" d="100"/>
          <a:sy n="89" d="100"/>
        </p:scale>
        <p:origin x="-58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notesMaster" Target="notesMasters/notesMaster1.xml"/><Relationship Id="rId8" Type="http://schemas.openxmlformats.org/officeDocument/2006/relationships/printerSettings" Target="printerSettings/printerSettings1.bin"/><Relationship Id="rId9" Type="http://schemas.openxmlformats.org/officeDocument/2006/relationships/presProps" Target="presProps.xml"/><Relationship Id="rId1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561F34-E38B-C643-B331-66F2BAB5F27C}" type="datetimeFigureOut">
              <a:rPr lang="en-US" smtClean="0"/>
              <a:t>9/11/15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76B34F-2F1A-D54B-9032-B13969D3CC46}" type="slidenum">
              <a:rPr lang="en-US" smtClean="0"/>
              <a:t>‹#›</a:t>
            </a:fld>
            <a:endParaRPr lang="en-US"/>
          </a:p>
        </p:txBody>
      </p:sp>
    </p:spTree>
    <p:extLst>
      <p:ext uri="{BB962C8B-B14F-4D97-AF65-F5344CB8AC3E}">
        <p14:creationId xmlns:p14="http://schemas.microsoft.com/office/powerpoint/2010/main" val="33833159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p>
          <a:p>
            <a:r>
              <a:rPr lang="en-US" dirty="0" smtClean="0"/>
              <a:t>…. For each clip, we have some guiding questions to help</a:t>
            </a:r>
            <a:r>
              <a:rPr lang="en-US" baseline="0" dirty="0" smtClean="0"/>
              <a:t> focus your reflection and conversation</a:t>
            </a:r>
          </a:p>
          <a:p>
            <a:r>
              <a:rPr lang="en-US" baseline="0" dirty="0" smtClean="0"/>
              <a:t>Some commentary by us about the videos</a:t>
            </a:r>
          </a:p>
          <a:p>
            <a:endParaRPr lang="en-US" baseline="0" dirty="0" smtClean="0"/>
          </a:p>
          <a:p>
            <a:r>
              <a:rPr lang="en-US" baseline="0" dirty="0" smtClean="0"/>
              <a:t>Finally, there is a set of student work samples from HS students – along with some commentaries – for those of you who are secondary teachers. The video is relevant for all levels, but it’s also nice to see some of the mathematics your own students might work on.</a:t>
            </a:r>
          </a:p>
          <a:p>
            <a:endParaRPr lang="en-US" baseline="0" dirty="0" smtClean="0"/>
          </a:p>
          <a:p>
            <a:r>
              <a:rPr lang="en-US" baseline="0" dirty="0" smtClean="0"/>
              <a:t>We conclude with some questions that might help you link argumentation to your practice and start </a:t>
            </a:r>
          </a:p>
          <a:p>
            <a:endParaRPr lang="en-US" baseline="0" dirty="0" smtClean="0"/>
          </a:p>
          <a:p>
            <a:endParaRPr lang="en-US" baseline="0" dirty="0" smtClean="0"/>
          </a:p>
          <a:p>
            <a:r>
              <a:rPr lang="en-US" baseline="0" dirty="0" smtClean="0"/>
              <a:t>ORIGINAL BULLETS ON SLIDES:</a:t>
            </a:r>
          </a:p>
          <a:p>
            <a:r>
              <a:rPr lang="en-US" dirty="0" smtClean="0"/>
              <a:t>Teachers on why they value argumentation in their classrooms</a:t>
            </a:r>
          </a:p>
          <a:p>
            <a:r>
              <a:rPr lang="en-US" dirty="0" smtClean="0"/>
              <a:t>Classroom videos of students engaged in argumentation – </a:t>
            </a:r>
            <a:r>
              <a:rPr lang="en-US" i="1" dirty="0" smtClean="0"/>
              <a:t>how does argumentation support conceptual understanding? </a:t>
            </a:r>
            <a:endParaRPr lang="en-US" dirty="0" smtClean="0"/>
          </a:p>
          <a:p>
            <a:r>
              <a:rPr lang="en-US" dirty="0" smtClean="0"/>
              <a:t>Secondary task with student work</a:t>
            </a:r>
          </a:p>
          <a:p>
            <a:r>
              <a:rPr lang="en-US" dirty="0" smtClean="0"/>
              <a:t>Connecting to practice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2C8351C-D882-4246-86C0-1A8E9DBCB1D7}"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755554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Clip 1: 2.5 </a:t>
            </a:r>
            <a:r>
              <a:rPr lang="en-US" dirty="0" err="1" smtClean="0"/>
              <a:t>mins</a:t>
            </a:r>
            <a:endParaRPr lang="en-US" dirty="0" smtClean="0"/>
          </a:p>
          <a:p>
            <a:r>
              <a:rPr lang="en-US" dirty="0" smtClean="0"/>
              <a:t>Clip 2: another 2.5 </a:t>
            </a:r>
            <a:r>
              <a:rPr lang="en-US" dirty="0" err="1" smtClean="0"/>
              <a:t>mins</a:t>
            </a:r>
            <a:r>
              <a:rPr lang="en-US" dirty="0" smtClean="0"/>
              <a:t> clips</a:t>
            </a:r>
          </a:p>
          <a:p>
            <a:r>
              <a:rPr lang="en-US" dirty="0" smtClean="0"/>
              <a:t>Clips</a:t>
            </a:r>
            <a:r>
              <a:rPr lang="en-US" baseline="0" dirty="0" smtClean="0"/>
              <a:t> 3a, 3b, 3c</a:t>
            </a:r>
            <a:r>
              <a:rPr lang="en-US" dirty="0" smtClean="0"/>
              <a:t>Over the next 7 </a:t>
            </a:r>
            <a:r>
              <a:rPr lang="en-US" dirty="0" err="1" smtClean="0"/>
              <a:t>mins</a:t>
            </a:r>
            <a:r>
              <a:rPr lang="en-US" baseline="0" dirty="0" smtClean="0"/>
              <a:t> or so  == each about 30 seconds each</a:t>
            </a:r>
            <a:endParaRPr lang="en-US" dirty="0"/>
          </a:p>
        </p:txBody>
      </p:sp>
      <p:sp>
        <p:nvSpPr>
          <p:cNvPr id="4" name="Slide Number Placeholder 3"/>
          <p:cNvSpPr>
            <a:spLocks noGrp="1"/>
          </p:cNvSpPr>
          <p:nvPr>
            <p:ph type="sldNum" sz="quarter" idx="10"/>
          </p:nvPr>
        </p:nvSpPr>
        <p:spPr/>
        <p:txBody>
          <a:bodyPr/>
          <a:lstStyle/>
          <a:p>
            <a:fld id="{3376B34F-2F1A-D54B-9032-B13969D3CC46}" type="slidenum">
              <a:rPr lang="en-US" smtClean="0"/>
              <a:t>3</a:t>
            </a:fld>
            <a:endParaRPr lang="en-US"/>
          </a:p>
        </p:txBody>
      </p:sp>
    </p:spTree>
    <p:extLst>
      <p:ext uri="{BB962C8B-B14F-4D97-AF65-F5344CB8AC3E}">
        <p14:creationId xmlns:p14="http://schemas.microsoft.com/office/powerpoint/2010/main" val="4015427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there’s a word doc </a:t>
            </a:r>
            <a:r>
              <a:rPr lang="en-US" smtClean="0"/>
              <a:t>with these. </a:t>
            </a:r>
            <a:endParaRPr lang="en-US"/>
          </a:p>
        </p:txBody>
      </p:sp>
      <p:sp>
        <p:nvSpPr>
          <p:cNvPr id="4" name="Slide Number Placeholder 3"/>
          <p:cNvSpPr>
            <a:spLocks noGrp="1"/>
          </p:cNvSpPr>
          <p:nvPr>
            <p:ph type="sldNum" sz="quarter" idx="10"/>
          </p:nvPr>
        </p:nvSpPr>
        <p:spPr/>
        <p:txBody>
          <a:bodyPr/>
          <a:lstStyle/>
          <a:p>
            <a:fld id="{3376B34F-2F1A-D54B-9032-B13969D3CC46}" type="slidenum">
              <a:rPr lang="en-US" smtClean="0"/>
              <a:t>4</a:t>
            </a:fld>
            <a:endParaRPr lang="en-US"/>
          </a:p>
        </p:txBody>
      </p:sp>
    </p:spTree>
    <p:extLst>
      <p:ext uri="{BB962C8B-B14F-4D97-AF65-F5344CB8AC3E}">
        <p14:creationId xmlns:p14="http://schemas.microsoft.com/office/powerpoint/2010/main" val="2450780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25749ACA-D9B3-D142-8DC3-C3C9381A26CC}" type="datetimeFigureOut">
              <a:rPr lang="en-US" smtClean="0">
                <a:latin typeface="Century Gothic"/>
              </a:rPr>
              <a:pPr/>
              <a:t>9/11/15</a:t>
            </a:fld>
            <a:endParaRPr lang="en-US">
              <a:latin typeface="Century Gothic"/>
            </a:endParaRP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solidFill>
                <a:srgbClr val="FBC01E"/>
              </a:solidFill>
              <a:latin typeface="Century Gothic"/>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8C1AF70A-B492-A643-B316-0538EDCBD4CA}" type="slidenum">
              <a:rPr lang="en-US" smtClean="0">
                <a:solidFill>
                  <a:srgbClr val="FBC01E"/>
                </a:solidFill>
                <a:latin typeface="Century Gothic"/>
              </a:rPr>
              <a:pPr/>
              <a:t>‹#›</a:t>
            </a:fld>
            <a:endParaRPr lang="en-US">
              <a:solidFill>
                <a:srgbClr val="FBC01E"/>
              </a:solidFill>
              <a:latin typeface="Century Gothic"/>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749ACA-D9B3-D142-8DC3-C3C9381A26CC}" type="datetimeFigureOut">
              <a:rPr lang="en-US" smtClean="0">
                <a:latin typeface="Century Gothic"/>
              </a:rPr>
              <a:pPr/>
              <a:t>9/11/15</a:t>
            </a:fld>
            <a:endParaRPr lang="en-US">
              <a:latin typeface="Century Gothic"/>
            </a:endParaRPr>
          </a:p>
        </p:txBody>
      </p:sp>
      <p:sp>
        <p:nvSpPr>
          <p:cNvPr id="5" name="Footer Placeholder 4"/>
          <p:cNvSpPr>
            <a:spLocks noGrp="1"/>
          </p:cNvSpPr>
          <p:nvPr>
            <p:ph type="ftr" sz="quarter" idx="11"/>
          </p:nvPr>
        </p:nvSpPr>
        <p:spPr/>
        <p:txBody>
          <a:bodyPr/>
          <a:lstStyle/>
          <a:p>
            <a:endParaRPr lang="en-US">
              <a:solidFill>
                <a:srgbClr val="FBC01E"/>
              </a:solidFill>
              <a:latin typeface="Century Gothic"/>
            </a:endParaRPr>
          </a:p>
        </p:txBody>
      </p:sp>
      <p:sp>
        <p:nvSpPr>
          <p:cNvPr id="6" name="Slide Number Placeholder 5"/>
          <p:cNvSpPr>
            <a:spLocks noGrp="1"/>
          </p:cNvSpPr>
          <p:nvPr>
            <p:ph type="sldNum" sz="quarter" idx="12"/>
          </p:nvPr>
        </p:nvSpPr>
        <p:spPr/>
        <p:txBody>
          <a:bodyPr/>
          <a:lstStyle/>
          <a:p>
            <a:fld id="{8C1AF70A-B492-A643-B316-0538EDCBD4CA}" type="slidenum">
              <a:rPr lang="en-US" smtClean="0">
                <a:latin typeface="Century Gothic"/>
              </a:rPr>
              <a:pPr/>
              <a:t>‹#›</a:t>
            </a:fld>
            <a:endParaRPr lang="en-US">
              <a:latin typeface="Century Gothic"/>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749ACA-D9B3-D142-8DC3-C3C9381A26CC}" type="datetimeFigureOut">
              <a:rPr lang="en-US" smtClean="0">
                <a:latin typeface="Century Gothic"/>
              </a:rPr>
              <a:pPr/>
              <a:t>9/11/15</a:t>
            </a:fld>
            <a:endParaRPr lang="en-US">
              <a:latin typeface="Century Gothic"/>
            </a:endParaRPr>
          </a:p>
        </p:txBody>
      </p:sp>
      <p:sp>
        <p:nvSpPr>
          <p:cNvPr id="5" name="Footer Placeholder 4"/>
          <p:cNvSpPr>
            <a:spLocks noGrp="1"/>
          </p:cNvSpPr>
          <p:nvPr>
            <p:ph type="ftr" sz="quarter" idx="11"/>
          </p:nvPr>
        </p:nvSpPr>
        <p:spPr/>
        <p:txBody>
          <a:bodyPr/>
          <a:lstStyle/>
          <a:p>
            <a:endParaRPr lang="en-US">
              <a:solidFill>
                <a:srgbClr val="FBC01E"/>
              </a:solidFill>
              <a:latin typeface="Century Gothic"/>
            </a:endParaRPr>
          </a:p>
        </p:txBody>
      </p:sp>
      <p:sp>
        <p:nvSpPr>
          <p:cNvPr id="6" name="Slide Number Placeholder 5"/>
          <p:cNvSpPr>
            <a:spLocks noGrp="1"/>
          </p:cNvSpPr>
          <p:nvPr>
            <p:ph type="sldNum" sz="quarter" idx="12"/>
          </p:nvPr>
        </p:nvSpPr>
        <p:spPr/>
        <p:txBody>
          <a:bodyPr/>
          <a:lstStyle/>
          <a:p>
            <a:fld id="{8C1AF70A-B492-A643-B316-0538EDCBD4CA}" type="slidenum">
              <a:rPr lang="en-US" smtClean="0">
                <a:latin typeface="Century Gothic"/>
              </a:rPr>
              <a:pPr/>
              <a:t>‹#›</a:t>
            </a:fld>
            <a:endParaRPr lang="en-US">
              <a:latin typeface="Century Gothic"/>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5749ACA-D9B3-D142-8DC3-C3C9381A26CC}" type="datetimeFigureOut">
              <a:rPr lang="en-US" smtClean="0">
                <a:latin typeface="Century Gothic"/>
              </a:rPr>
              <a:pPr/>
              <a:t>9/11/15</a:t>
            </a:fld>
            <a:endParaRPr lang="en-US">
              <a:latin typeface="Century Gothic"/>
            </a:endParaRPr>
          </a:p>
        </p:txBody>
      </p:sp>
      <p:sp>
        <p:nvSpPr>
          <p:cNvPr id="5" name="Footer Placeholder 4"/>
          <p:cNvSpPr>
            <a:spLocks noGrp="1"/>
          </p:cNvSpPr>
          <p:nvPr>
            <p:ph type="ftr" sz="quarter" idx="11"/>
          </p:nvPr>
        </p:nvSpPr>
        <p:spPr/>
        <p:txBody>
          <a:bodyPr/>
          <a:lstStyle/>
          <a:p>
            <a:endParaRPr lang="en-US">
              <a:solidFill>
                <a:srgbClr val="FBC01E"/>
              </a:solidFill>
              <a:latin typeface="Century Gothic"/>
            </a:endParaRPr>
          </a:p>
        </p:txBody>
      </p:sp>
      <p:sp>
        <p:nvSpPr>
          <p:cNvPr id="6" name="Slide Number Placeholder 5"/>
          <p:cNvSpPr>
            <a:spLocks noGrp="1"/>
          </p:cNvSpPr>
          <p:nvPr>
            <p:ph type="sldNum" sz="quarter" idx="12"/>
          </p:nvPr>
        </p:nvSpPr>
        <p:spPr/>
        <p:txBody>
          <a:bodyPr/>
          <a:lstStyle/>
          <a:p>
            <a:fld id="{8C1AF70A-B492-A643-B316-0538EDCBD4CA}" type="slidenum">
              <a:rPr lang="en-US" smtClean="0">
                <a:latin typeface="Century Gothic"/>
              </a:rPr>
              <a:pPr/>
              <a:t>‹#›</a:t>
            </a:fld>
            <a:endParaRPr lang="en-US">
              <a:latin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749ACA-D9B3-D142-8DC3-C3C9381A26CC}" type="datetimeFigureOut">
              <a:rPr lang="en-US" smtClean="0">
                <a:latin typeface="Century Gothic"/>
              </a:rPr>
              <a:pPr/>
              <a:t>9/11/15</a:t>
            </a:fld>
            <a:endParaRPr lang="en-US">
              <a:latin typeface="Century Gothic"/>
            </a:endParaRPr>
          </a:p>
        </p:txBody>
      </p:sp>
      <p:sp>
        <p:nvSpPr>
          <p:cNvPr id="5" name="Footer Placeholder 4"/>
          <p:cNvSpPr>
            <a:spLocks noGrp="1"/>
          </p:cNvSpPr>
          <p:nvPr>
            <p:ph type="ftr" sz="quarter" idx="11"/>
          </p:nvPr>
        </p:nvSpPr>
        <p:spPr/>
        <p:txBody>
          <a:bodyPr/>
          <a:lstStyle/>
          <a:p>
            <a:endParaRPr lang="en-US">
              <a:solidFill>
                <a:srgbClr val="FBC01E"/>
              </a:solidFill>
              <a:latin typeface="Century Gothic"/>
            </a:endParaRPr>
          </a:p>
        </p:txBody>
      </p:sp>
      <p:sp>
        <p:nvSpPr>
          <p:cNvPr id="6" name="Slide Number Placeholder 5"/>
          <p:cNvSpPr>
            <a:spLocks noGrp="1"/>
          </p:cNvSpPr>
          <p:nvPr>
            <p:ph type="sldNum" sz="quarter" idx="12"/>
          </p:nvPr>
        </p:nvSpPr>
        <p:spPr/>
        <p:txBody>
          <a:bodyPr/>
          <a:lstStyle/>
          <a:p>
            <a:fld id="{8C1AF70A-B492-A643-B316-0538EDCBD4CA}" type="slidenum">
              <a:rPr lang="en-US" smtClean="0">
                <a:latin typeface="Century Gothic"/>
              </a:rPr>
              <a:pPr/>
              <a:t>‹#›</a:t>
            </a:fld>
            <a:endParaRPr lang="en-US">
              <a:latin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25749ACA-D9B3-D142-8DC3-C3C9381A26CC}" type="datetimeFigureOut">
              <a:rPr lang="en-US" smtClean="0">
                <a:latin typeface="Century Gothic"/>
              </a:rPr>
              <a:pPr/>
              <a:t>9/11/15</a:t>
            </a:fld>
            <a:endParaRPr lang="en-US">
              <a:latin typeface="Century Gothic"/>
            </a:endParaRPr>
          </a:p>
        </p:txBody>
      </p:sp>
      <p:sp>
        <p:nvSpPr>
          <p:cNvPr id="6" name="Footer Placeholder 5"/>
          <p:cNvSpPr>
            <a:spLocks noGrp="1"/>
          </p:cNvSpPr>
          <p:nvPr>
            <p:ph type="ftr" sz="quarter" idx="11"/>
          </p:nvPr>
        </p:nvSpPr>
        <p:spPr/>
        <p:txBody>
          <a:bodyPr/>
          <a:lstStyle/>
          <a:p>
            <a:endParaRPr lang="en-US">
              <a:solidFill>
                <a:srgbClr val="FBC01E"/>
              </a:solidFill>
              <a:latin typeface="Century Gothic"/>
            </a:endParaRPr>
          </a:p>
        </p:txBody>
      </p:sp>
      <p:sp>
        <p:nvSpPr>
          <p:cNvPr id="7" name="Slide Number Placeholder 6"/>
          <p:cNvSpPr>
            <a:spLocks noGrp="1"/>
          </p:cNvSpPr>
          <p:nvPr>
            <p:ph type="sldNum" sz="quarter" idx="12"/>
          </p:nvPr>
        </p:nvSpPr>
        <p:spPr/>
        <p:txBody>
          <a:bodyPr/>
          <a:lstStyle/>
          <a:p>
            <a:fld id="{8C1AF70A-B492-A643-B316-0538EDCBD4CA}" type="slidenum">
              <a:rPr lang="en-US" smtClean="0">
                <a:latin typeface="Century Gothic"/>
              </a:rPr>
              <a:pPr/>
              <a:t>‹#›</a:t>
            </a:fld>
            <a:endParaRPr lang="en-US">
              <a:latin typeface="Century Gothic"/>
            </a:endParaRPr>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5749ACA-D9B3-D142-8DC3-C3C9381A26CC}" type="datetimeFigureOut">
              <a:rPr lang="en-US" smtClean="0">
                <a:latin typeface="Century Gothic"/>
              </a:rPr>
              <a:pPr/>
              <a:t>9/11/15</a:t>
            </a:fld>
            <a:endParaRPr lang="en-US">
              <a:latin typeface="Century Gothic"/>
            </a:endParaRPr>
          </a:p>
        </p:txBody>
      </p:sp>
      <p:sp>
        <p:nvSpPr>
          <p:cNvPr id="8" name="Footer Placeholder 7"/>
          <p:cNvSpPr>
            <a:spLocks noGrp="1"/>
          </p:cNvSpPr>
          <p:nvPr>
            <p:ph type="ftr" sz="quarter" idx="11"/>
          </p:nvPr>
        </p:nvSpPr>
        <p:spPr/>
        <p:txBody>
          <a:bodyPr/>
          <a:lstStyle/>
          <a:p>
            <a:endParaRPr lang="en-US">
              <a:solidFill>
                <a:srgbClr val="FBC01E"/>
              </a:solidFill>
              <a:latin typeface="Century Gothic"/>
            </a:endParaRPr>
          </a:p>
        </p:txBody>
      </p:sp>
      <p:sp>
        <p:nvSpPr>
          <p:cNvPr id="9" name="Slide Number Placeholder 8"/>
          <p:cNvSpPr>
            <a:spLocks noGrp="1"/>
          </p:cNvSpPr>
          <p:nvPr>
            <p:ph type="sldNum" sz="quarter" idx="12"/>
          </p:nvPr>
        </p:nvSpPr>
        <p:spPr/>
        <p:txBody>
          <a:bodyPr/>
          <a:lstStyle/>
          <a:p>
            <a:fld id="{8C1AF70A-B492-A643-B316-0538EDCBD4CA}" type="slidenum">
              <a:rPr lang="en-US" smtClean="0">
                <a:latin typeface="Century Gothic"/>
              </a:rPr>
              <a:pPr/>
              <a:t>‹#›</a:t>
            </a:fld>
            <a:endParaRPr lang="en-US">
              <a:latin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749ACA-D9B3-D142-8DC3-C3C9381A26CC}" type="datetimeFigureOut">
              <a:rPr lang="en-US" smtClean="0">
                <a:latin typeface="Century Gothic"/>
              </a:rPr>
              <a:pPr/>
              <a:t>9/11/15</a:t>
            </a:fld>
            <a:endParaRPr lang="en-US">
              <a:latin typeface="Century Gothic"/>
            </a:endParaRPr>
          </a:p>
        </p:txBody>
      </p:sp>
      <p:sp>
        <p:nvSpPr>
          <p:cNvPr id="4" name="Footer Placeholder 3"/>
          <p:cNvSpPr>
            <a:spLocks noGrp="1"/>
          </p:cNvSpPr>
          <p:nvPr>
            <p:ph type="ftr" sz="quarter" idx="11"/>
          </p:nvPr>
        </p:nvSpPr>
        <p:spPr/>
        <p:txBody>
          <a:bodyPr/>
          <a:lstStyle/>
          <a:p>
            <a:endParaRPr lang="en-US">
              <a:solidFill>
                <a:srgbClr val="FBC01E"/>
              </a:solidFill>
              <a:latin typeface="Century Gothic"/>
            </a:endParaRPr>
          </a:p>
        </p:txBody>
      </p:sp>
      <p:sp>
        <p:nvSpPr>
          <p:cNvPr id="5" name="Slide Number Placeholder 4"/>
          <p:cNvSpPr>
            <a:spLocks noGrp="1"/>
          </p:cNvSpPr>
          <p:nvPr>
            <p:ph type="sldNum" sz="quarter" idx="12"/>
          </p:nvPr>
        </p:nvSpPr>
        <p:spPr/>
        <p:txBody>
          <a:bodyPr/>
          <a:lstStyle/>
          <a:p>
            <a:fld id="{8C1AF70A-B492-A643-B316-0538EDCBD4CA}" type="slidenum">
              <a:rPr lang="en-US" smtClean="0">
                <a:latin typeface="Century Gothic"/>
              </a:rPr>
              <a:pPr/>
              <a:t>‹#›</a:t>
            </a:fld>
            <a:endParaRPr lang="en-US">
              <a:latin typeface="Century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749ACA-D9B3-D142-8DC3-C3C9381A26CC}" type="datetimeFigureOut">
              <a:rPr lang="en-US" smtClean="0">
                <a:latin typeface="Century Gothic"/>
              </a:rPr>
              <a:pPr/>
              <a:t>9/11/15</a:t>
            </a:fld>
            <a:endParaRPr lang="en-US">
              <a:latin typeface="Century Gothic"/>
            </a:endParaRPr>
          </a:p>
        </p:txBody>
      </p:sp>
      <p:sp>
        <p:nvSpPr>
          <p:cNvPr id="3" name="Footer Placeholder 2"/>
          <p:cNvSpPr>
            <a:spLocks noGrp="1"/>
          </p:cNvSpPr>
          <p:nvPr>
            <p:ph type="ftr" sz="quarter" idx="11"/>
          </p:nvPr>
        </p:nvSpPr>
        <p:spPr/>
        <p:txBody>
          <a:bodyPr/>
          <a:lstStyle/>
          <a:p>
            <a:endParaRPr lang="en-US">
              <a:solidFill>
                <a:srgbClr val="FBC01E"/>
              </a:solidFill>
              <a:latin typeface="Century Gothic"/>
            </a:endParaRPr>
          </a:p>
        </p:txBody>
      </p:sp>
      <p:sp>
        <p:nvSpPr>
          <p:cNvPr id="4" name="Slide Number Placeholder 3"/>
          <p:cNvSpPr>
            <a:spLocks noGrp="1"/>
          </p:cNvSpPr>
          <p:nvPr>
            <p:ph type="sldNum" sz="quarter" idx="12"/>
          </p:nvPr>
        </p:nvSpPr>
        <p:spPr/>
        <p:txBody>
          <a:bodyPr/>
          <a:lstStyle/>
          <a:p>
            <a:fld id="{8C1AF70A-B492-A643-B316-0538EDCBD4CA}" type="slidenum">
              <a:rPr lang="en-US" smtClean="0">
                <a:latin typeface="Century Gothic"/>
              </a:rPr>
              <a:pPr/>
              <a:t>‹#›</a:t>
            </a:fld>
            <a:endParaRPr lang="en-US">
              <a:latin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 name="Date Placeholder 4"/>
          <p:cNvSpPr>
            <a:spLocks noGrp="1"/>
          </p:cNvSpPr>
          <p:nvPr>
            <p:ph type="dt" sz="half" idx="10"/>
          </p:nvPr>
        </p:nvSpPr>
        <p:spPr/>
        <p:txBody>
          <a:bodyPr/>
          <a:lstStyle/>
          <a:p>
            <a:fld id="{25749ACA-D9B3-D142-8DC3-C3C9381A26CC}" type="datetimeFigureOut">
              <a:rPr lang="en-US" smtClean="0">
                <a:latin typeface="Century Gothic"/>
              </a:rPr>
              <a:pPr/>
              <a:t>9/11/15</a:t>
            </a:fld>
            <a:endParaRPr lang="en-US">
              <a:latin typeface="Century Gothic"/>
            </a:endParaRPr>
          </a:p>
        </p:txBody>
      </p:sp>
      <p:sp>
        <p:nvSpPr>
          <p:cNvPr id="7" name="Slide Number Placeholder 6"/>
          <p:cNvSpPr>
            <a:spLocks noGrp="1"/>
          </p:cNvSpPr>
          <p:nvPr>
            <p:ph type="sldNum" sz="quarter" idx="12"/>
          </p:nvPr>
        </p:nvSpPr>
        <p:spPr/>
        <p:txBody>
          <a:bodyPr/>
          <a:lstStyle/>
          <a:p>
            <a:fld id="{8C1AF70A-B492-A643-B316-0538EDCBD4CA}" type="slidenum">
              <a:rPr lang="en-US" smtClean="0">
                <a:latin typeface="Century Gothic"/>
              </a:rPr>
              <a:pPr/>
              <a:t>‹#›</a:t>
            </a:fld>
            <a:endParaRPr lang="en-US">
              <a:latin typeface="Century Gothic"/>
            </a:endParaRP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solidFill>
                <a:srgbClr val="FBC01E"/>
              </a:solidFill>
              <a:latin typeface="Century Gothic"/>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749ACA-D9B3-D142-8DC3-C3C9381A26CC}" type="datetimeFigureOut">
              <a:rPr lang="en-US" smtClean="0">
                <a:latin typeface="Century Gothic"/>
              </a:rPr>
              <a:pPr/>
              <a:t>9/11/15</a:t>
            </a:fld>
            <a:endParaRPr lang="en-US">
              <a:latin typeface="Century Gothic"/>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solidFill>
                <a:srgbClr val="FBC01E"/>
              </a:solidFill>
              <a:latin typeface="Century Gothic"/>
            </a:endParaRPr>
          </a:p>
        </p:txBody>
      </p:sp>
      <p:sp>
        <p:nvSpPr>
          <p:cNvPr id="7" name="Slide Number Placeholder 6"/>
          <p:cNvSpPr>
            <a:spLocks noGrp="1"/>
          </p:cNvSpPr>
          <p:nvPr>
            <p:ph type="sldNum" sz="quarter" idx="12"/>
          </p:nvPr>
        </p:nvSpPr>
        <p:spPr/>
        <p:txBody>
          <a:bodyPr/>
          <a:lstStyle/>
          <a:p>
            <a:fld id="{8C1AF70A-B492-A643-B316-0538EDCBD4CA}" type="slidenum">
              <a:rPr lang="en-US" smtClean="0">
                <a:latin typeface="Century Gothic"/>
              </a:rPr>
              <a:pPr/>
              <a:t>‹#›</a:t>
            </a:fld>
            <a:endParaRPr lang="en-US">
              <a:latin typeface="Century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25749ACA-D9B3-D142-8DC3-C3C9381A26CC}" type="datetimeFigureOut">
              <a:rPr lang="en-US" smtClean="0">
                <a:latin typeface="Century Gothic"/>
              </a:rPr>
              <a:pPr/>
              <a:t>9/11/15</a:t>
            </a:fld>
            <a:endParaRPr lang="en-US">
              <a:latin typeface="Century Gothic"/>
            </a:endParaRP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solidFill>
                <a:srgbClr val="FBC01E"/>
              </a:solidFill>
              <a:latin typeface="Century Gothic"/>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8C1AF70A-B492-A643-B316-0538EDCBD4CA}" type="slidenum">
              <a:rPr lang="en-US" smtClean="0">
                <a:latin typeface="Century Gothic"/>
              </a:rPr>
              <a:pPr/>
              <a:t>‹#›</a:t>
            </a:fld>
            <a:endParaRPr lang="en-US">
              <a:latin typeface="Century Gothic"/>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2.png"/><Relationship Id="rId5" Type="http://schemas.openxmlformats.org/officeDocument/2006/relationships/image" Target="../media/image3.png"/><Relationship Id="rId1" Type="http://schemas.microsoft.com/office/2007/relationships/media" Target="../media/media1.wav"/><Relationship Id="rId2" Type="http://schemas.openxmlformats.org/officeDocument/2006/relationships/audio" Target="../media/media1.wav"/></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4" Type="http://schemas.openxmlformats.org/officeDocument/2006/relationships/slideLayout" Target="../slideLayouts/slideLayout4.xml"/><Relationship Id="rId5" Type="http://schemas.openxmlformats.org/officeDocument/2006/relationships/notesSlide" Target="../notesSlides/notesSlide1.xml"/><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3.png"/><Relationship Id="rId1" Type="http://schemas.openxmlformats.org/officeDocument/2006/relationships/tags" Target="../tags/tag1.xml"/><Relationship Id="rId2" Type="http://schemas.microsoft.com/office/2007/relationships/media" Target="../media/media2.wav"/></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4" Type="http://schemas.openxmlformats.org/officeDocument/2006/relationships/slideLayout" Target="../slideLayouts/slideLayout4.xml"/><Relationship Id="rId5" Type="http://schemas.openxmlformats.org/officeDocument/2006/relationships/notesSlide" Target="../notesSlides/notesSlide2.xml"/><Relationship Id="rId6" Type="http://schemas.openxmlformats.org/officeDocument/2006/relationships/image" Target="../media/image3.png"/><Relationship Id="rId1" Type="http://schemas.openxmlformats.org/officeDocument/2006/relationships/tags" Target="../tags/tag2.xml"/><Relationship Id="rId2" Type="http://schemas.microsoft.com/office/2007/relationships/media"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3.xml"/><Relationship Id="rId5" Type="http://schemas.openxmlformats.org/officeDocument/2006/relationships/image" Target="../media/image3.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2.png"/><Relationship Id="rId5" Type="http://schemas.openxmlformats.org/officeDocument/2006/relationships/image" Target="../media/image3.png"/><Relationship Id="rId1" Type="http://schemas.microsoft.com/office/2007/relationships/media" Target="../media/media5.wav"/><Relationship Id="rId2" Type="http://schemas.openxmlformats.org/officeDocument/2006/relationships/audio" Target="../media/media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0804" y="1194281"/>
            <a:ext cx="3304572" cy="1463153"/>
          </a:xfrm>
        </p:spPr>
        <p:txBody>
          <a:bodyPr>
            <a:normAutofit/>
          </a:bodyPr>
          <a:lstStyle/>
          <a:p>
            <a:r>
              <a:rPr lang="en-US" sz="3400" b="1" dirty="0" smtClean="0"/>
              <a:t>Argumentation in Action</a:t>
            </a:r>
            <a:endParaRPr lang="en-US" sz="3400" b="1" dirty="0"/>
          </a:p>
        </p:txBody>
      </p:sp>
      <p:sp>
        <p:nvSpPr>
          <p:cNvPr id="4" name="Text Placeholder 3"/>
          <p:cNvSpPr>
            <a:spLocks noGrp="1"/>
          </p:cNvSpPr>
          <p:nvPr>
            <p:ph type="body" sz="half" idx="2"/>
          </p:nvPr>
        </p:nvSpPr>
        <p:spPr>
          <a:xfrm>
            <a:off x="4730804" y="3378042"/>
            <a:ext cx="3298784" cy="1517904"/>
          </a:xfrm>
        </p:spPr>
        <p:txBody>
          <a:bodyPr/>
          <a:lstStyle/>
          <a:p>
            <a:r>
              <a:rPr lang="en-US" sz="3400" b="1" i="1" dirty="0"/>
              <a:t>Is It A Half?</a:t>
            </a:r>
          </a:p>
          <a:p>
            <a:endParaRPr lang="en-US" dirty="0"/>
          </a:p>
        </p:txBody>
      </p:sp>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1239134" y="2414112"/>
            <a:ext cx="2997200" cy="1927860"/>
          </a:xfrm>
          <a:prstGeom prst="rect">
            <a:avLst/>
          </a:prstGeom>
          <a:noFill/>
          <a:ln>
            <a:noFill/>
          </a:ln>
        </p:spPr>
      </p:pic>
      <p:sp>
        <p:nvSpPr>
          <p:cNvPr id="6" name="TextBox 5"/>
          <p:cNvSpPr txBox="1"/>
          <p:nvPr/>
        </p:nvSpPr>
        <p:spPr>
          <a:xfrm>
            <a:off x="4987269" y="65142"/>
            <a:ext cx="3330769" cy="461665"/>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prstClr val="black"/>
                </a:solidFill>
                <a:latin typeface="Century Gothic"/>
              </a:rPr>
              <a:t>Module 1: Part 2</a:t>
            </a:r>
            <a:endParaRPr lang="en-US" sz="2400" dirty="0">
              <a:solidFill>
                <a:prstClr val="white"/>
              </a:solidFill>
              <a:latin typeface="Century Gothic"/>
            </a:endParaRPr>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42114430"/>
      </p:ext>
    </p:extLst>
  </p:cSld>
  <p:clrMapOvr>
    <a:masterClrMapping/>
  </p:clrMapOvr>
  <mc:AlternateContent xmlns:mc="http://schemas.openxmlformats.org/markup-compatibility/2006">
    <mc:Choice xmlns:p14="http://schemas.microsoft.com/office/powerpoint/2010/main" Requires="p14">
      <p:transition spd="slow" p14:dur="2000" advTm="13771"/>
    </mc:Choice>
    <mc:Fallback>
      <p:transition xmlns:p14="http://schemas.microsoft.com/office/powerpoint/2010/main" spd="slow" advTm="1377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45152" y="1812895"/>
            <a:ext cx="3833533" cy="2323511"/>
          </a:xfrm>
          <a:prstGeom prst="rect">
            <a:avLst/>
          </a:prstGeom>
          <a:gradFill flip="none" rotWithShape="1">
            <a:gsLst>
              <a:gs pos="0">
                <a:schemeClr val="accent1"/>
              </a:gs>
              <a:gs pos="100000">
                <a:schemeClr val="accent1">
                  <a:shade val="75000"/>
                  <a:satMod val="120000"/>
                  <a:lumMod val="90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040264" y="669895"/>
            <a:ext cx="7024744" cy="1143000"/>
          </a:xfrm>
        </p:spPr>
        <p:txBody>
          <a:bodyPr/>
          <a:lstStyle/>
          <a:p>
            <a:r>
              <a:rPr lang="en-US" dirty="0" smtClean="0"/>
              <a:t>In this module</a:t>
            </a:r>
            <a:endParaRPr lang="en-US" dirty="0"/>
          </a:p>
        </p:txBody>
      </p:sp>
      <p:sp>
        <p:nvSpPr>
          <p:cNvPr id="5" name="Content Placeholder 4"/>
          <p:cNvSpPr>
            <a:spLocks noGrp="1"/>
          </p:cNvSpPr>
          <p:nvPr>
            <p:ph sz="quarter" idx="13"/>
          </p:nvPr>
        </p:nvSpPr>
        <p:spPr>
          <a:xfrm>
            <a:off x="1042416" y="1872376"/>
            <a:ext cx="3419856" cy="1937872"/>
          </a:xfrm>
        </p:spPr>
        <p:txBody>
          <a:bodyPr/>
          <a:lstStyle/>
          <a:p>
            <a:r>
              <a:rPr lang="en-US" dirty="0" smtClean="0"/>
              <a:t>Teachers on the value of argumentation</a:t>
            </a:r>
            <a:endParaRPr lang="en-US" dirty="0"/>
          </a:p>
        </p:txBody>
      </p:sp>
      <p:sp>
        <p:nvSpPr>
          <p:cNvPr id="6" name="Content Placeholder 5"/>
          <p:cNvSpPr>
            <a:spLocks noGrp="1"/>
          </p:cNvSpPr>
          <p:nvPr>
            <p:ph sz="quarter" idx="14"/>
          </p:nvPr>
        </p:nvSpPr>
        <p:spPr>
          <a:xfrm>
            <a:off x="4645151" y="1872376"/>
            <a:ext cx="3833534" cy="1264059"/>
          </a:xfrm>
        </p:spPr>
        <p:txBody>
          <a:bodyPr>
            <a:normAutofit fontScale="92500" lnSpcReduction="20000"/>
          </a:bodyPr>
          <a:lstStyle/>
          <a:p>
            <a:r>
              <a:rPr lang="en-US" sz="2800" dirty="0" smtClean="0"/>
              <a:t>Video</a:t>
            </a:r>
            <a:r>
              <a:rPr lang="en-US" dirty="0" smtClean="0"/>
              <a:t>– how might </a:t>
            </a:r>
            <a:r>
              <a:rPr lang="en-US" i="1" dirty="0" smtClean="0"/>
              <a:t>argumentation support     conceptual </a:t>
            </a:r>
            <a:r>
              <a:rPr lang="en-US" i="1" dirty="0"/>
              <a:t>understanding? </a:t>
            </a:r>
            <a:endParaRPr lang="en-US" dirty="0"/>
          </a:p>
        </p:txBody>
      </p:sp>
      <p:grpSp>
        <p:nvGrpSpPr>
          <p:cNvPr id="12" name="Group 11"/>
          <p:cNvGrpSpPr/>
          <p:nvPr/>
        </p:nvGrpSpPr>
        <p:grpSpPr>
          <a:xfrm>
            <a:off x="4645152" y="4117732"/>
            <a:ext cx="3419856" cy="2322572"/>
            <a:chOff x="4645152" y="4117732"/>
            <a:chExt cx="3419856" cy="2322572"/>
          </a:xfrm>
        </p:grpSpPr>
        <p:sp>
          <p:nvSpPr>
            <p:cNvPr id="8" name="Content Placeholder 5"/>
            <p:cNvSpPr txBox="1">
              <a:spLocks/>
            </p:cNvSpPr>
            <p:nvPr/>
          </p:nvSpPr>
          <p:spPr>
            <a:xfrm>
              <a:off x="4645152" y="4117732"/>
              <a:ext cx="3419856" cy="1937872"/>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buClr>
                  <a:srgbClr val="FBC01E"/>
                </a:buClr>
              </a:pPr>
              <a:r>
                <a:rPr lang="en-US" dirty="0">
                  <a:solidFill>
                    <a:srgbClr val="263B86"/>
                  </a:solidFill>
                  <a:latin typeface="Century Gothic"/>
                </a:rPr>
                <a:t>Connecting to practice </a:t>
              </a:r>
            </a:p>
            <a:p>
              <a:pPr>
                <a:buClr>
                  <a:srgbClr val="FBC01E"/>
                </a:buClr>
              </a:pPr>
              <a:endParaRPr lang="en-US" dirty="0">
                <a:solidFill>
                  <a:srgbClr val="263B86"/>
                </a:solidFill>
                <a:latin typeface="Century Gothic"/>
              </a:endParaRPr>
            </a:p>
          </p:txBody>
        </p:sp>
        <p:pic>
          <p:nvPicPr>
            <p:cNvPr id="9" name="Picture 8"/>
            <p:cNvPicPr>
              <a:picLocks noChangeAspect="1"/>
            </p:cNvPicPr>
            <p:nvPr/>
          </p:nvPicPr>
          <p:blipFill>
            <a:blip r:embed="rId6"/>
            <a:stretch>
              <a:fillRect/>
            </a:stretch>
          </p:blipFill>
          <p:spPr>
            <a:xfrm>
              <a:off x="5142413" y="5056004"/>
              <a:ext cx="2794000" cy="1384300"/>
            </a:xfrm>
            <a:prstGeom prst="rect">
              <a:avLst/>
            </a:prstGeom>
          </p:spPr>
        </p:pic>
      </p:grpSp>
      <p:grpSp>
        <p:nvGrpSpPr>
          <p:cNvPr id="11" name="Group 10"/>
          <p:cNvGrpSpPr/>
          <p:nvPr/>
        </p:nvGrpSpPr>
        <p:grpSpPr>
          <a:xfrm>
            <a:off x="1042416" y="4117732"/>
            <a:ext cx="3419856" cy="2322572"/>
            <a:chOff x="1042416" y="4117732"/>
            <a:chExt cx="3419856" cy="2322572"/>
          </a:xfrm>
        </p:grpSpPr>
        <p:sp>
          <p:nvSpPr>
            <p:cNvPr id="7" name="Content Placeholder 4"/>
            <p:cNvSpPr txBox="1">
              <a:spLocks/>
            </p:cNvSpPr>
            <p:nvPr/>
          </p:nvSpPr>
          <p:spPr>
            <a:xfrm>
              <a:off x="1042416" y="4117732"/>
              <a:ext cx="3419856" cy="1937872"/>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a:buClr>
                  <a:srgbClr val="FBC01E"/>
                </a:buClr>
              </a:pPr>
              <a:r>
                <a:rPr lang="en-US" dirty="0">
                  <a:solidFill>
                    <a:srgbClr val="263B86"/>
                  </a:solidFill>
                  <a:latin typeface="Century Gothic"/>
                </a:rPr>
                <a:t>Secondary task with student work</a:t>
              </a:r>
            </a:p>
            <a:p>
              <a:pPr>
                <a:buClr>
                  <a:srgbClr val="FBC01E"/>
                </a:buClr>
              </a:pPr>
              <a:endParaRPr lang="en-US" dirty="0">
                <a:solidFill>
                  <a:srgbClr val="263B86"/>
                </a:solidFill>
                <a:latin typeface="Century Gothic"/>
              </a:endParaRPr>
            </a:p>
          </p:txBody>
        </p:sp>
        <p:pic>
          <p:nvPicPr>
            <p:cNvPr id="10" name="Picture 9"/>
            <p:cNvPicPr>
              <a:picLocks noChangeAspect="1"/>
            </p:cNvPicPr>
            <p:nvPr/>
          </p:nvPicPr>
          <p:blipFill>
            <a:blip r:embed="rId7"/>
            <a:stretch>
              <a:fillRect/>
            </a:stretch>
          </p:blipFill>
          <p:spPr>
            <a:xfrm>
              <a:off x="1717015" y="4914495"/>
              <a:ext cx="2060878" cy="1525809"/>
            </a:xfrm>
            <a:prstGeom prst="rect">
              <a:avLst/>
            </a:prstGeom>
          </p:spPr>
        </p:pic>
      </p:grpSp>
      <p:pic>
        <p:nvPicPr>
          <p:cNvPr id="13" name="Picture 12"/>
          <p:cNvPicPr/>
          <p:nvPr/>
        </p:nvPicPr>
        <p:blipFill rotWithShape="1">
          <a:blip r:embed="rId8">
            <a:extLst>
              <a:ext uri="{28A0092B-C50C-407E-A947-70E740481C1C}">
                <a14:useLocalDpi xmlns:a14="http://schemas.microsoft.com/office/drawing/2010/main" val="0"/>
              </a:ext>
            </a:extLst>
          </a:blip>
          <a:srcRect t="11087"/>
          <a:stretch/>
        </p:blipFill>
        <p:spPr bwMode="auto">
          <a:xfrm>
            <a:off x="6248188" y="3136435"/>
            <a:ext cx="1688225" cy="999971"/>
          </a:xfrm>
          <a:prstGeom prst="rect">
            <a:avLst/>
          </a:prstGeom>
          <a:noFill/>
          <a:ln>
            <a:noFill/>
          </a:ln>
        </p:spPr>
      </p:pic>
      <p:pic>
        <p:nvPicPr>
          <p:cNvPr id="14" name="Picture 13"/>
          <p:cNvPicPr>
            <a:picLocks noChangeAspect="1"/>
          </p:cNvPicPr>
          <p:nvPr/>
        </p:nvPicPr>
        <p:blipFill>
          <a:blip r:embed="rId9">
            <a:duotone>
              <a:prstClr val="black"/>
              <a:schemeClr val="accent2">
                <a:tint val="45000"/>
                <a:satMod val="400000"/>
              </a:schemeClr>
            </a:duotone>
          </a:blip>
          <a:stretch>
            <a:fillRect/>
          </a:stretch>
        </p:blipFill>
        <p:spPr>
          <a:xfrm>
            <a:off x="1494076" y="3136435"/>
            <a:ext cx="2283817" cy="595987"/>
          </a:xfrm>
          <a:prstGeom prst="rect">
            <a:avLst/>
          </a:prstGeom>
        </p:spPr>
      </p:pic>
      <p:sp>
        <p:nvSpPr>
          <p:cNvPr id="15" name="TextBox 14"/>
          <p:cNvSpPr txBox="1"/>
          <p:nvPr/>
        </p:nvSpPr>
        <p:spPr>
          <a:xfrm>
            <a:off x="4987269" y="65142"/>
            <a:ext cx="3330769" cy="461665"/>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prstClr val="black"/>
                </a:solidFill>
                <a:latin typeface="Century Gothic"/>
              </a:rPr>
              <a:t>Module 1: Part 2</a:t>
            </a:r>
            <a:endParaRPr lang="en-US" sz="2400" dirty="0">
              <a:solidFill>
                <a:prstClr val="white"/>
              </a:solidFill>
              <a:latin typeface="Century Gothic"/>
            </a:endParaRPr>
          </a:p>
        </p:txBody>
      </p:sp>
      <p:sp>
        <p:nvSpPr>
          <p:cNvPr id="16" name="Left Arrow 15"/>
          <p:cNvSpPr/>
          <p:nvPr/>
        </p:nvSpPr>
        <p:spPr>
          <a:xfrm rot="13430671">
            <a:off x="2642839" y="1592146"/>
            <a:ext cx="2248334" cy="64332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41207" y="669895"/>
            <a:ext cx="2028793" cy="369332"/>
          </a:xfrm>
          <a:prstGeom prst="rect">
            <a:avLst/>
          </a:prstGeom>
          <a:solidFill>
            <a:schemeClr val="accent1"/>
          </a:solidFill>
        </p:spPr>
        <p:txBody>
          <a:bodyPr wrap="square" rtlCol="0">
            <a:spAutoFit/>
          </a:bodyPr>
          <a:lstStyle/>
          <a:p>
            <a:pPr algn="ctr"/>
            <a:r>
              <a:rPr lang="en-US" b="1" dirty="0" smtClean="0"/>
              <a:t> YOU ARE HERE!</a:t>
            </a:r>
            <a:endParaRPr lang="en-US" b="1" dirty="0"/>
          </a:p>
        </p:txBody>
      </p:sp>
      <p:pic>
        <p:nvPicPr>
          <p:cNvPr id="18" name="Sound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133118941"/>
      </p:ext>
    </p:extLst>
  </p:cSld>
  <p:clrMapOvr>
    <a:masterClrMapping/>
  </p:clrMapOvr>
  <mc:AlternateContent xmlns:mc="http://schemas.openxmlformats.org/markup-compatibility/2006">
    <mc:Choice xmlns:p14="http://schemas.microsoft.com/office/powerpoint/2010/main" Requires="p14">
      <p:transition spd="slow" p14:dur="2000" advTm="22027"/>
    </mc:Choice>
    <mc:Fallback>
      <p:transition xmlns:p14="http://schemas.microsoft.com/office/powerpoint/2010/main" spd="slow" advTm="2202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8"/>
                </p:tgtEl>
              </p:cMediaNode>
            </p:audio>
          </p:childTnLst>
        </p:cTn>
      </p:par>
    </p:tnLst>
    <p:bldLst>
      <p:bldP spid="3"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813224"/>
            <a:ext cx="7024744" cy="935299"/>
          </a:xfrm>
        </p:spPr>
        <p:txBody>
          <a:bodyPr>
            <a:normAutofit fontScale="90000"/>
          </a:bodyPr>
          <a:lstStyle/>
          <a:p>
            <a:r>
              <a:rPr lang="en-US" b="1" dirty="0" smtClean="0"/>
              <a:t>What’s in here? </a:t>
            </a:r>
            <a:br>
              <a:rPr lang="en-US" b="1" dirty="0" smtClean="0"/>
            </a:br>
            <a:r>
              <a:rPr lang="en-US" b="1" dirty="0" smtClean="0"/>
              <a:t>What should I do? </a:t>
            </a:r>
            <a:endParaRPr lang="en-US" b="1" dirty="0"/>
          </a:p>
        </p:txBody>
      </p:sp>
      <p:sp>
        <p:nvSpPr>
          <p:cNvPr id="3" name="Content Placeholder 2"/>
          <p:cNvSpPr>
            <a:spLocks noGrp="1"/>
          </p:cNvSpPr>
          <p:nvPr>
            <p:ph sz="quarter" idx="13"/>
          </p:nvPr>
        </p:nvSpPr>
        <p:spPr>
          <a:xfrm>
            <a:off x="1042416" y="1732028"/>
            <a:ext cx="7022592" cy="1253655"/>
          </a:xfrm>
          <a:solidFill>
            <a:schemeClr val="bg2">
              <a:lumMod val="75000"/>
            </a:schemeClr>
          </a:solidFill>
        </p:spPr>
        <p:style>
          <a:lnRef idx="1">
            <a:schemeClr val="accent2"/>
          </a:lnRef>
          <a:fillRef idx="3">
            <a:schemeClr val="accent2"/>
          </a:fillRef>
          <a:effectRef idx="2">
            <a:schemeClr val="accent2"/>
          </a:effectRef>
          <a:fontRef idx="minor">
            <a:schemeClr val="lt1"/>
          </a:fontRef>
        </p:style>
        <p:txBody>
          <a:bodyPr>
            <a:normAutofit lnSpcReduction="10000"/>
          </a:bodyPr>
          <a:lstStyle/>
          <a:p>
            <a:pPr marL="68580" indent="0">
              <a:buNone/>
            </a:pPr>
            <a:r>
              <a:rPr lang="en-US" b="1" dirty="0" smtClean="0"/>
              <a:t>**Do the Task! </a:t>
            </a:r>
            <a:r>
              <a:rPr lang="en-US" b="1" i="1" dirty="0" smtClean="0"/>
              <a:t>Is it a half? </a:t>
            </a:r>
            <a:r>
              <a:rPr lang="en-US" dirty="0" smtClean="0"/>
              <a:t>(doc)</a:t>
            </a:r>
            <a:r>
              <a:rPr lang="en-US" b="1" i="1" dirty="0" smtClean="0"/>
              <a:t> </a:t>
            </a:r>
            <a:endParaRPr lang="en-US" b="1" dirty="0" smtClean="0"/>
          </a:p>
          <a:p>
            <a:pPr marL="68580" indent="0">
              <a:buNone/>
            </a:pPr>
            <a:r>
              <a:rPr lang="en-US" dirty="0" smtClean="0"/>
              <a:t>   Short Guide on Viewing videos (</a:t>
            </a:r>
            <a:r>
              <a:rPr lang="en-US" dirty="0" err="1" smtClean="0"/>
              <a:t>ppt</a:t>
            </a:r>
            <a:r>
              <a:rPr lang="en-US" dirty="0" smtClean="0"/>
              <a:t> </a:t>
            </a:r>
            <a:r>
              <a:rPr lang="en-US" dirty="0" err="1" smtClean="0"/>
              <a:t>mov</a:t>
            </a:r>
            <a:r>
              <a:rPr lang="en-US" dirty="0" smtClean="0"/>
              <a:t>)</a:t>
            </a:r>
          </a:p>
          <a:p>
            <a:pPr marL="68580" indent="0">
              <a:buNone/>
            </a:pPr>
            <a:r>
              <a:rPr lang="en-US" dirty="0" smtClean="0"/>
              <a:t>   Background information on the task (doc)</a:t>
            </a:r>
          </a:p>
        </p:txBody>
      </p:sp>
      <p:sp>
        <p:nvSpPr>
          <p:cNvPr id="4" name="Content Placeholder 3"/>
          <p:cNvSpPr>
            <a:spLocks noGrp="1"/>
          </p:cNvSpPr>
          <p:nvPr>
            <p:ph sz="quarter" idx="14"/>
          </p:nvPr>
        </p:nvSpPr>
        <p:spPr>
          <a:xfrm>
            <a:off x="1046716" y="3101147"/>
            <a:ext cx="7021518" cy="2441338"/>
          </a:xfr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a:normAutofit fontScale="92500"/>
          </a:bodyPr>
          <a:lstStyle/>
          <a:p>
            <a:pPr marL="68580" indent="0">
              <a:buNone/>
            </a:pPr>
            <a:r>
              <a:rPr lang="en-US" b="1" dirty="0" smtClean="0"/>
              <a:t>**Clip 1: Prior conceptions of </a:t>
            </a:r>
            <a:r>
              <a:rPr lang="en-US" b="1" dirty="0" smtClean="0"/>
              <a:t>a half </a:t>
            </a:r>
            <a:r>
              <a:rPr lang="en-US" dirty="0" smtClean="0"/>
              <a:t>(</a:t>
            </a:r>
            <a:r>
              <a:rPr lang="en-US" dirty="0" err="1" smtClean="0"/>
              <a:t>mov</a:t>
            </a:r>
            <a:r>
              <a:rPr lang="en-US" dirty="0" smtClean="0"/>
              <a:t>)</a:t>
            </a:r>
            <a:r>
              <a:rPr lang="en-US" b="1" dirty="0" smtClean="0"/>
              <a:t>  </a:t>
            </a:r>
            <a:endParaRPr lang="en-US" b="1" dirty="0"/>
          </a:p>
          <a:p>
            <a:pPr marL="68580" indent="0">
              <a:buNone/>
            </a:pPr>
            <a:r>
              <a:rPr lang="en-US" b="1" dirty="0" smtClean="0"/>
              <a:t>**Clip 2: Extending conceptions </a:t>
            </a:r>
            <a:r>
              <a:rPr lang="en-US" b="1" dirty="0" smtClean="0"/>
              <a:t>of a half </a:t>
            </a:r>
            <a:r>
              <a:rPr lang="en-US" dirty="0"/>
              <a:t>(</a:t>
            </a:r>
            <a:r>
              <a:rPr lang="en-US" dirty="0" err="1"/>
              <a:t>mov</a:t>
            </a:r>
            <a:r>
              <a:rPr lang="en-US" dirty="0"/>
              <a:t>)</a:t>
            </a:r>
            <a:endParaRPr lang="en-US" b="1" dirty="0"/>
          </a:p>
          <a:p>
            <a:pPr marL="68580" indent="0">
              <a:buNone/>
            </a:pPr>
            <a:r>
              <a:rPr lang="en-US" dirty="0" smtClean="0"/>
              <a:t>   Clips </a:t>
            </a:r>
            <a:r>
              <a:rPr lang="en-US" dirty="0"/>
              <a:t>3a, 3b, </a:t>
            </a:r>
            <a:r>
              <a:rPr lang="en-US" dirty="0" smtClean="0"/>
              <a:t>3c: Developing &amp; refining </a:t>
            </a:r>
          </a:p>
          <a:p>
            <a:pPr marL="68580" indent="0">
              <a:buNone/>
            </a:pPr>
            <a:r>
              <a:rPr lang="en-US" dirty="0"/>
              <a:t> </a:t>
            </a:r>
            <a:r>
              <a:rPr lang="en-US" dirty="0" smtClean="0"/>
              <a:t>  strategies </a:t>
            </a:r>
            <a:r>
              <a:rPr lang="en-US" dirty="0"/>
              <a:t>(</a:t>
            </a:r>
            <a:r>
              <a:rPr lang="en-US" dirty="0" err="1"/>
              <a:t>mov</a:t>
            </a:r>
            <a:r>
              <a:rPr lang="en-US" dirty="0"/>
              <a:t>)</a:t>
            </a:r>
          </a:p>
          <a:p>
            <a:pPr marL="68580" indent="0">
              <a:buNone/>
            </a:pPr>
            <a:r>
              <a:rPr lang="en-US" dirty="0" smtClean="0"/>
              <a:t>   Transcripts (doc)</a:t>
            </a:r>
          </a:p>
          <a:p>
            <a:pPr marL="68580" indent="0">
              <a:buNone/>
            </a:pPr>
            <a:r>
              <a:rPr lang="en-US" b="1" dirty="0" smtClean="0"/>
              <a:t>**Guiding and Reflection questions (doc)</a:t>
            </a:r>
            <a:endParaRPr lang="en-US" b="1" dirty="0"/>
          </a:p>
        </p:txBody>
      </p:sp>
      <p:sp>
        <p:nvSpPr>
          <p:cNvPr id="5" name="TextBox 4"/>
          <p:cNvSpPr txBox="1"/>
          <p:nvPr/>
        </p:nvSpPr>
        <p:spPr>
          <a:xfrm>
            <a:off x="4987269" y="65142"/>
            <a:ext cx="3330769" cy="461665"/>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rgbClr val="FFFFFF"/>
                </a:solidFill>
                <a:latin typeface="Century Gothic"/>
              </a:rPr>
              <a:t>Module 1: Part 2</a:t>
            </a:r>
          </a:p>
        </p:txBody>
      </p:sp>
      <p:sp>
        <p:nvSpPr>
          <p:cNvPr id="6" name="Content Placeholder 3"/>
          <p:cNvSpPr txBox="1">
            <a:spLocks/>
          </p:cNvSpPr>
          <p:nvPr/>
        </p:nvSpPr>
        <p:spPr>
          <a:xfrm>
            <a:off x="1042416" y="5657950"/>
            <a:ext cx="7022592" cy="610332"/>
          </a:xfrm>
          <a:prstGeom prst="rect">
            <a:avLst/>
          </a:prstGeom>
          <a:solidFill>
            <a:schemeClr val="bg2">
              <a:lumMod val="75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None/>
            </a:pPr>
            <a:r>
              <a:rPr lang="en-US" b="1" dirty="0" smtClean="0">
                <a:solidFill>
                  <a:schemeClr val="bg1"/>
                </a:solidFill>
              </a:rPr>
              <a:t>*</a:t>
            </a:r>
            <a:r>
              <a:rPr lang="en-US" b="1" dirty="0" smtClean="0">
                <a:solidFill>
                  <a:schemeClr val="bg1"/>
                </a:solidFill>
              </a:rPr>
              <a:t>*Summary Commentary </a:t>
            </a:r>
            <a:r>
              <a:rPr lang="en-US" dirty="0">
                <a:solidFill>
                  <a:srgbClr val="FFFFFF"/>
                </a:solidFill>
              </a:rPr>
              <a:t>(</a:t>
            </a:r>
            <a:r>
              <a:rPr lang="en-US" dirty="0" err="1" smtClean="0">
                <a:solidFill>
                  <a:srgbClr val="FFFFFF"/>
                </a:solidFill>
              </a:rPr>
              <a:t>ppt</a:t>
            </a:r>
            <a:r>
              <a:rPr lang="en-US" dirty="0" smtClean="0">
                <a:solidFill>
                  <a:srgbClr val="FFFFFF"/>
                </a:solidFill>
              </a:rPr>
              <a:t>, </a:t>
            </a:r>
            <a:r>
              <a:rPr lang="en-US" dirty="0" err="1" smtClean="0">
                <a:solidFill>
                  <a:srgbClr val="FFFFFF"/>
                </a:solidFill>
              </a:rPr>
              <a:t>mov</a:t>
            </a:r>
            <a:r>
              <a:rPr lang="en-US" dirty="0" smtClean="0">
                <a:solidFill>
                  <a:srgbClr val="FFFFFF"/>
                </a:solidFill>
              </a:rPr>
              <a:t>)</a:t>
            </a:r>
            <a:r>
              <a:rPr lang="en-US" b="1" dirty="0" smtClean="0">
                <a:solidFill>
                  <a:schemeClr val="bg1"/>
                </a:solidFill>
              </a:rPr>
              <a:t> </a:t>
            </a:r>
            <a:endParaRPr lang="en-US" b="1" dirty="0">
              <a:solidFill>
                <a:schemeClr val="bg1"/>
              </a:solidFill>
            </a:endParaRPr>
          </a:p>
        </p:txBody>
      </p:sp>
      <p:pic>
        <p:nvPicPr>
          <p:cNvPr id="8" name="Sound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277101173"/>
      </p:ext>
    </p:extLst>
  </p:cSld>
  <p:clrMapOvr>
    <a:masterClrMapping/>
  </p:clrMapOvr>
  <mc:AlternateContent xmlns:mc="http://schemas.openxmlformats.org/markup-compatibility/2006">
    <mc:Choice xmlns:p14="http://schemas.microsoft.com/office/powerpoint/2010/main" Requires="p14">
      <p:transition spd="slow" p14:dur="2000" advTm="95936"/>
    </mc:Choice>
    <mc:Fallback>
      <p:transition xmlns:p14="http://schemas.microsoft.com/office/powerpoint/2010/main" spd="slow" advTm="9593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8"/>
                </p:tgtEl>
              </p:cMediaNode>
            </p:audio>
          </p:childTnLst>
        </p:cTn>
      </p:par>
    </p:tnLst>
    <p:bldLst>
      <p:bldP spid="3" grpId="0" build="p" animBg="1"/>
      <p:bldP spid="4" grpId="0" build="p"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43490" y="546079"/>
            <a:ext cx="7024744" cy="1143000"/>
          </a:xfrm>
        </p:spPr>
        <p:txBody>
          <a:bodyPr>
            <a:normAutofit/>
          </a:bodyPr>
          <a:lstStyle/>
          <a:p>
            <a:r>
              <a:rPr lang="en-US" b="1" dirty="0" smtClean="0"/>
              <a:t>Questions for Viewing Clips</a:t>
            </a:r>
            <a:endParaRPr lang="en-US" b="1" dirty="0"/>
          </a:p>
        </p:txBody>
      </p:sp>
      <p:sp>
        <p:nvSpPr>
          <p:cNvPr id="6" name="Text Placeholder 5"/>
          <p:cNvSpPr>
            <a:spLocks noGrp="1"/>
          </p:cNvSpPr>
          <p:nvPr>
            <p:ph type="body" idx="1"/>
          </p:nvPr>
        </p:nvSpPr>
        <p:spPr>
          <a:xfrm>
            <a:off x="1404429" y="1695364"/>
            <a:ext cx="3582840" cy="639762"/>
          </a:xfrm>
        </p:spPr>
        <p:txBody>
          <a:bodyPr>
            <a:noAutofit/>
          </a:bodyPr>
          <a:lstStyle/>
          <a:p>
            <a:r>
              <a:rPr lang="en-US" sz="2600" dirty="0" smtClean="0"/>
              <a:t>Guiding Questions</a:t>
            </a:r>
            <a:endParaRPr lang="en-US" sz="2600" dirty="0"/>
          </a:p>
        </p:txBody>
      </p:sp>
      <p:sp>
        <p:nvSpPr>
          <p:cNvPr id="3" name="Content Placeholder 2"/>
          <p:cNvSpPr>
            <a:spLocks noGrp="1"/>
          </p:cNvSpPr>
          <p:nvPr>
            <p:ph sz="half" idx="2"/>
          </p:nvPr>
        </p:nvSpPr>
        <p:spPr>
          <a:xfrm>
            <a:off x="1041721" y="2335126"/>
            <a:ext cx="3645834" cy="3475365"/>
          </a:xfrm>
        </p:spPr>
        <p:txBody>
          <a:bodyPr>
            <a:normAutofit/>
          </a:bodyPr>
          <a:lstStyle/>
          <a:p>
            <a:pPr marL="514350" indent="-514350">
              <a:buAutoNum type="alphaLcPeriod"/>
            </a:pPr>
            <a:r>
              <a:rPr lang="en-US" dirty="0"/>
              <a:t>As you watch, listen for the students’ ideas. How are they understanding what half is? </a:t>
            </a:r>
          </a:p>
          <a:p>
            <a:pPr marL="514350" indent="-514350">
              <a:buAutoNum type="alphaLcPeriod"/>
            </a:pPr>
            <a:r>
              <a:rPr lang="en-US" dirty="0"/>
              <a:t>What is the role of argumentation at this point in the lesson? </a:t>
            </a:r>
          </a:p>
        </p:txBody>
      </p:sp>
      <p:sp>
        <p:nvSpPr>
          <p:cNvPr id="7" name="Text Placeholder 6"/>
          <p:cNvSpPr>
            <a:spLocks noGrp="1"/>
          </p:cNvSpPr>
          <p:nvPr>
            <p:ph type="body" sz="quarter" idx="3"/>
          </p:nvPr>
        </p:nvSpPr>
        <p:spPr>
          <a:xfrm>
            <a:off x="5011837" y="1695364"/>
            <a:ext cx="3466848" cy="639762"/>
          </a:xfrm>
        </p:spPr>
        <p:txBody>
          <a:bodyPr>
            <a:noAutofit/>
          </a:bodyPr>
          <a:lstStyle/>
          <a:p>
            <a:r>
              <a:rPr lang="en-US" sz="2600" dirty="0" smtClean="0"/>
              <a:t>Reflection Questions</a:t>
            </a:r>
            <a:endParaRPr lang="en-US" sz="2600" dirty="0"/>
          </a:p>
        </p:txBody>
      </p:sp>
      <p:sp>
        <p:nvSpPr>
          <p:cNvPr id="4" name="Content Placeholder 3"/>
          <p:cNvSpPr>
            <a:spLocks noGrp="1"/>
          </p:cNvSpPr>
          <p:nvPr>
            <p:ph sz="quarter" idx="4"/>
          </p:nvPr>
        </p:nvSpPr>
        <p:spPr>
          <a:xfrm>
            <a:off x="4925292" y="2335126"/>
            <a:ext cx="3419856" cy="3901966"/>
          </a:xfrm>
        </p:spPr>
        <p:txBody>
          <a:bodyPr>
            <a:normAutofit lnSpcReduction="10000"/>
          </a:bodyPr>
          <a:lstStyle/>
          <a:p>
            <a:pPr marL="457200" indent="-457200">
              <a:buFont typeface="+mj-lt"/>
              <a:buAutoNum type="alphaLcPeriod" startAt="3"/>
            </a:pPr>
            <a:r>
              <a:rPr lang="en-US" dirty="0" smtClean="0"/>
              <a:t>Reflect </a:t>
            </a:r>
            <a:r>
              <a:rPr lang="en-US" dirty="0"/>
              <a:t>on questions a &amp; b. </a:t>
            </a:r>
            <a:endParaRPr lang="en-US" dirty="0" smtClean="0"/>
          </a:p>
          <a:p>
            <a:pPr marL="457200" indent="-457200">
              <a:buFont typeface="+mj-lt"/>
              <a:buAutoNum type="alphaLcPeriod" startAt="3"/>
            </a:pPr>
            <a:r>
              <a:rPr lang="en-US" dirty="0" smtClean="0"/>
              <a:t>What </a:t>
            </a:r>
            <a:r>
              <a:rPr lang="en-US" dirty="0"/>
              <a:t>might the teacher do next? </a:t>
            </a:r>
            <a:r>
              <a:rPr lang="en-US" dirty="0" smtClean="0"/>
              <a:t>How </a:t>
            </a:r>
            <a:r>
              <a:rPr lang="en-US" dirty="0"/>
              <a:t>might she, or you, support </a:t>
            </a:r>
            <a:r>
              <a:rPr lang="en-US" dirty="0" smtClean="0"/>
              <a:t>these </a:t>
            </a:r>
            <a:r>
              <a:rPr lang="en-US" dirty="0"/>
              <a:t>two students in sorting </a:t>
            </a:r>
            <a:r>
              <a:rPr lang="en-US" dirty="0" smtClean="0"/>
              <a:t>through and extending </a:t>
            </a:r>
            <a:r>
              <a:rPr lang="en-US" dirty="0"/>
              <a:t>their </a:t>
            </a:r>
            <a:r>
              <a:rPr lang="en-US" dirty="0" smtClean="0"/>
              <a:t>ideas about </a:t>
            </a:r>
            <a:r>
              <a:rPr lang="en-US" dirty="0"/>
              <a:t>½? </a:t>
            </a:r>
          </a:p>
          <a:p>
            <a:endParaRPr lang="en-US" dirty="0"/>
          </a:p>
        </p:txBody>
      </p:sp>
      <p:sp>
        <p:nvSpPr>
          <p:cNvPr id="8" name="TextBox 7"/>
          <p:cNvSpPr txBox="1"/>
          <p:nvPr/>
        </p:nvSpPr>
        <p:spPr>
          <a:xfrm>
            <a:off x="4987269" y="65142"/>
            <a:ext cx="3330769" cy="461665"/>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srgbClr val="FFFFFF"/>
                </a:solidFill>
                <a:latin typeface="Century Gothic"/>
              </a:rPr>
              <a:t>Module 1: Part 2</a:t>
            </a:r>
          </a:p>
        </p:txBody>
      </p: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08800343"/>
      </p:ext>
    </p:extLst>
  </p:cSld>
  <p:clrMapOvr>
    <a:masterClrMapping/>
  </p:clrMapOvr>
  <mc:AlternateContent xmlns:mc="http://schemas.openxmlformats.org/markup-compatibility/2006">
    <mc:Choice xmlns:p14="http://schemas.microsoft.com/office/powerpoint/2010/main" Requires="p14">
      <p:transition spd="slow" p14:dur="2000" advTm="34403"/>
    </mc:Choice>
    <mc:Fallback>
      <p:transition xmlns:p14="http://schemas.microsoft.com/office/powerpoint/2010/main" spd="slow" advTm="3440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0804" y="1194281"/>
            <a:ext cx="3304572" cy="1463153"/>
          </a:xfrm>
        </p:spPr>
        <p:txBody>
          <a:bodyPr>
            <a:normAutofit/>
          </a:bodyPr>
          <a:lstStyle/>
          <a:p>
            <a:r>
              <a:rPr lang="en-US" sz="3400" b="1" dirty="0" smtClean="0"/>
              <a:t>Argumentation in Action</a:t>
            </a:r>
            <a:endParaRPr lang="en-US" sz="3400" b="1" dirty="0"/>
          </a:p>
        </p:txBody>
      </p:sp>
      <p:sp>
        <p:nvSpPr>
          <p:cNvPr id="4" name="Text Placeholder 3"/>
          <p:cNvSpPr>
            <a:spLocks noGrp="1"/>
          </p:cNvSpPr>
          <p:nvPr>
            <p:ph type="body" sz="half" idx="2"/>
          </p:nvPr>
        </p:nvSpPr>
        <p:spPr>
          <a:xfrm>
            <a:off x="4730804" y="3378042"/>
            <a:ext cx="3298784" cy="1517904"/>
          </a:xfrm>
        </p:spPr>
        <p:txBody>
          <a:bodyPr/>
          <a:lstStyle/>
          <a:p>
            <a:r>
              <a:rPr lang="en-US" sz="3400" b="1" i="1" dirty="0"/>
              <a:t>Is It A Half?</a:t>
            </a:r>
          </a:p>
          <a:p>
            <a:endParaRPr lang="en-US" dirty="0"/>
          </a:p>
        </p:txBody>
      </p:sp>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1239134" y="2414112"/>
            <a:ext cx="2997200" cy="1927860"/>
          </a:xfrm>
          <a:prstGeom prst="rect">
            <a:avLst/>
          </a:prstGeom>
          <a:noFill/>
          <a:ln>
            <a:noFill/>
          </a:ln>
        </p:spPr>
      </p:pic>
      <p:sp>
        <p:nvSpPr>
          <p:cNvPr id="6" name="TextBox 5"/>
          <p:cNvSpPr txBox="1"/>
          <p:nvPr/>
        </p:nvSpPr>
        <p:spPr>
          <a:xfrm>
            <a:off x="4987269" y="65142"/>
            <a:ext cx="3330769" cy="461665"/>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400" dirty="0">
                <a:solidFill>
                  <a:prstClr val="black"/>
                </a:solidFill>
                <a:latin typeface="Century Gothic"/>
              </a:rPr>
              <a:t>Module 1: Part 2</a:t>
            </a:r>
            <a:endParaRPr lang="en-US" sz="2400" dirty="0">
              <a:solidFill>
                <a:prstClr val="white"/>
              </a:solidFill>
              <a:latin typeface="Century Gothic"/>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53567662"/>
      </p:ext>
    </p:extLst>
  </p:cSld>
  <p:clrMapOvr>
    <a:masterClrMapping/>
  </p:clrMapOvr>
  <mc:AlternateContent xmlns:mc="http://schemas.openxmlformats.org/markup-compatibility/2006">
    <mc:Choice xmlns:p14="http://schemas.microsoft.com/office/powerpoint/2010/main" Requires="p14">
      <p:transition spd="slow" p14:dur="2000" advTm="7089"/>
    </mc:Choice>
    <mc:Fallback>
      <p:transition xmlns:p14="http://schemas.microsoft.com/office/powerpoint/2010/main" spd="slow" advTm="708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
</p:tagLst>
</file>

<file path=ppt/tags/tag2.xml><?xml version="1.0" encoding="utf-8"?>
<p:tagLst xmlns:a="http://schemas.openxmlformats.org/drawingml/2006/main" xmlns:r="http://schemas.openxmlformats.org/officeDocument/2006/relationships" xmlns:p="http://schemas.openxmlformats.org/presentationml/2006/main">
  <p:tag name="TIMING" val="|2.9|26.9|34.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TotalTime>
  <Words>423</Words>
  <Application>Microsoft Macintosh PowerPoint</Application>
  <PresentationFormat>On-screen Show (4:3)</PresentationFormat>
  <Paragraphs>54</Paragraphs>
  <Slides>5</Slides>
  <Notes>3</Notes>
  <HiddenSlides>0</HiddenSlides>
  <MMClips>5</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Austin</vt:lpstr>
      <vt:lpstr>Argumentation in Action</vt:lpstr>
      <vt:lpstr>In this module</vt:lpstr>
      <vt:lpstr>What’s in here?  What should I do? </vt:lpstr>
      <vt:lpstr>Questions for Viewing Clips</vt:lpstr>
      <vt:lpstr>Argumentation in Action</vt:lpstr>
    </vt:vector>
  </TitlesOfParts>
  <Company>Neag School of Education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Staples</dc:creator>
  <cp:lastModifiedBy>Megan Staples</cp:lastModifiedBy>
  <cp:revision>21</cp:revision>
  <dcterms:created xsi:type="dcterms:W3CDTF">2015-09-07T12:48:39Z</dcterms:created>
  <dcterms:modified xsi:type="dcterms:W3CDTF">2015-09-11T11:03:49Z</dcterms:modified>
</cp:coreProperties>
</file>