
<file path=[Content_Types].xml><?xml version="1.0" encoding="utf-8"?>
<Types xmlns="http://schemas.openxmlformats.org/package/2006/content-types">
  <Default Extension="xml" ContentType="application/xml"/>
  <Default Extension="png" ContentType="image/png"/>
  <Default Extension="jpeg" ContentType="image/jpeg"/>
  <Default Extension="rels" ContentType="application/vnd.openxmlformats-package.relationships+xml"/>
  <Default Extension="wdp" ContentType="image/vnd.ms-photo"/>
  <Default Extension="wav" ContentType="audio/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
  </p:notesMasterIdLst>
  <p:sldIdLst>
    <p:sldId id="256" r:id="rId2"/>
    <p:sldId id="259" r:id="rId3"/>
    <p:sldId id="258" r:id="rId4"/>
    <p:sldId id="257" r:id="rId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69679" autoAdjust="0"/>
  </p:normalViewPr>
  <p:slideViewPr>
    <p:cSldViewPr snapToGrid="0" snapToObjects="1">
      <p:cViewPr varScale="1">
        <p:scale>
          <a:sx n="55" d="100"/>
          <a:sy n="55" d="100"/>
        </p:scale>
        <p:origin x="-167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notesMaster" Target="notesMasters/notesMaster1.xml"/><Relationship Id="rId7" Type="http://schemas.openxmlformats.org/officeDocument/2006/relationships/printerSettings" Target="printerSettings/printerSettings1.bin"/><Relationship Id="rId8" Type="http://schemas.openxmlformats.org/officeDocument/2006/relationships/presProps" Target="presProps.xml"/><Relationship Id="rId9" Type="http://schemas.openxmlformats.org/officeDocument/2006/relationships/viewProps" Target="viewProps.xml"/><Relationship Id="rId10" Type="http://schemas.openxmlformats.org/officeDocument/2006/relationships/theme" Target="theme/theme1.xml"/><Relationship Id="rId1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9B5D58-D7F0-CB4A-A329-B52EBAF022E1}" type="datetimeFigureOut">
              <a:rPr lang="en-US" smtClean="0"/>
              <a:t>9/2/15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BE61E4-17DF-0847-BE99-476AF084F253}" type="slidenum">
              <a:rPr lang="en-US" smtClean="0"/>
              <a:t>‹#›</a:t>
            </a:fld>
            <a:endParaRPr lang="en-US"/>
          </a:p>
        </p:txBody>
      </p:sp>
    </p:spTree>
    <p:extLst>
      <p:ext uri="{BB962C8B-B14F-4D97-AF65-F5344CB8AC3E}">
        <p14:creationId xmlns:p14="http://schemas.microsoft.com/office/powerpoint/2010/main" val="2888704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Glasses from: http://</a:t>
            </a:r>
            <a:r>
              <a:rPr lang="en-US" dirty="0" err="1" smtClean="0"/>
              <a:t>www.google.com</a:t>
            </a:r>
            <a:r>
              <a:rPr lang="en-US" dirty="0" smtClean="0"/>
              <a:t>/</a:t>
            </a:r>
            <a:r>
              <a:rPr lang="en-US" dirty="0" err="1" smtClean="0"/>
              <a:t>imgres?imgurl</a:t>
            </a:r>
            <a:r>
              <a:rPr lang="en-US" dirty="0" smtClean="0"/>
              <a:t>=http://future-</a:t>
            </a:r>
            <a:r>
              <a:rPr lang="en-US" dirty="0" err="1" smtClean="0"/>
              <a:t>eyes.com</a:t>
            </a:r>
            <a:r>
              <a:rPr lang="en-US" dirty="0" smtClean="0"/>
              <a:t>/kaleidoscope-glasses-future-eyes-prism-crystal-vision.gif&amp;imgrefurl=http://future-</a:t>
            </a:r>
            <a:r>
              <a:rPr lang="en-US" dirty="0" err="1" smtClean="0"/>
              <a:t>eyes.com</a:t>
            </a:r>
            <a:r>
              <a:rPr lang="en-US" dirty="0" smtClean="0"/>
              <a:t>/</a:t>
            </a:r>
            <a:r>
              <a:rPr lang="en-US" dirty="0" err="1" smtClean="0"/>
              <a:t>shop-rainbow.html&amp;h</a:t>
            </a:r>
            <a:r>
              <a:rPr lang="en-US" dirty="0" smtClean="0"/>
              <a:t>=382&amp;w=900&amp;tbnid=Ehw1R6-_5C1tyM:&amp;</a:t>
            </a:r>
            <a:r>
              <a:rPr lang="en-US" dirty="0" err="1" smtClean="0"/>
              <a:t>docid</a:t>
            </a:r>
            <a:r>
              <a:rPr lang="en-US" dirty="0" smtClean="0"/>
              <a:t>=ZveRqO2ECkMRmM&amp;ei=8xLnVfKsJo2HNserjJgC&amp;tbm=</a:t>
            </a:r>
            <a:r>
              <a:rPr lang="en-US" dirty="0" err="1" smtClean="0"/>
              <a:t>isch&amp;ved</a:t>
            </a:r>
            <a:r>
              <a:rPr lang="en-US" dirty="0" smtClean="0"/>
              <a:t>=0CIUBEDMoTDBMahUKEwiy8rfH0tjHAhWNgw0KHccVAyM </a:t>
            </a:r>
          </a:p>
          <a:p>
            <a:endParaRPr lang="en-US" dirty="0" smtClean="0"/>
          </a:p>
          <a:p>
            <a:r>
              <a:rPr lang="en-US" dirty="0" smtClean="0"/>
              <a:t>The</a:t>
            </a:r>
            <a:r>
              <a:rPr lang="en-US" baseline="0" dirty="0" smtClean="0"/>
              <a:t> </a:t>
            </a:r>
            <a:r>
              <a:rPr lang="en-US" baseline="0" dirty="0" smtClean="0"/>
              <a:t>purpose of including some classroom video here for you to watch… </a:t>
            </a:r>
          </a:p>
          <a:p>
            <a:endParaRPr lang="en-US" baseline="0" dirty="0" smtClean="0"/>
          </a:p>
          <a:p>
            <a:r>
              <a:rPr lang="en-US" baseline="0" dirty="0" smtClean="0"/>
              <a:t>Maybe you can see it – but you can’t see deeply into it</a:t>
            </a:r>
          </a:p>
          <a:p>
            <a:r>
              <a:rPr lang="en-US" baseline="0" dirty="0" smtClean="0"/>
              <a:t>Slow it down; watch it again… </a:t>
            </a:r>
          </a:p>
          <a:p>
            <a:endParaRPr lang="en-US" dirty="0" smtClean="0"/>
          </a:p>
          <a:p>
            <a:pPr marL="171450" indent="-171450">
              <a:buFontTx/>
              <a:buChar char="•"/>
            </a:pPr>
            <a:r>
              <a:rPr lang="en-US" dirty="0" smtClean="0"/>
              <a:t>Small slide – 2 minutes of class room </a:t>
            </a:r>
          </a:p>
          <a:p>
            <a:pPr marL="171450" indent="-171450">
              <a:buFontTx/>
              <a:buChar char="•"/>
            </a:pPr>
            <a:r>
              <a:rPr lang="en-US" dirty="0" smtClean="0"/>
              <a:t>Very</a:t>
            </a:r>
            <a:r>
              <a:rPr lang="en-US" baseline="0" dirty="0" smtClean="0"/>
              <a:t> productive for helping us think about some aspects of practice and students’ thinking; and not useful for other inquiries</a:t>
            </a:r>
          </a:p>
          <a:p>
            <a:pPr marL="171450" indent="-171450">
              <a:buFontTx/>
              <a:buChar char="•"/>
            </a:pPr>
            <a:r>
              <a:rPr lang="en-US" baseline="0" dirty="0" smtClean="0"/>
              <a:t>Word of appreciation – sharing their classrooms with us all to learn form. And as with all teaching, they were learning as well.</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These videos capture classroom learning as it unfolds and are intended to help us learn more about how to engage students in argumentation. </a:t>
            </a:r>
            <a:r>
              <a:rPr lang="en-US" dirty="0" smtClean="0"/>
              <a:t>Many of the teachers in this project were implementing argumentation for the first time. At times the mathematics may not be as accurate as we would like however, we felt that the potential learning from this video was more important.</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B3BE61E4-17DF-0847-BE99-476AF084F253}" type="slidenum">
              <a:rPr lang="en-US" smtClean="0"/>
              <a:t>2</a:t>
            </a:fld>
            <a:endParaRPr lang="en-US"/>
          </a:p>
        </p:txBody>
      </p:sp>
    </p:spTree>
    <p:extLst>
      <p:ext uri="{BB962C8B-B14F-4D97-AF65-F5344CB8AC3E}">
        <p14:creationId xmlns:p14="http://schemas.microsoft.com/office/powerpoint/2010/main" val="3922719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not sure if we need</a:t>
            </a:r>
            <a:r>
              <a:rPr lang="en-US" baseline="0" dirty="0" smtClean="0"/>
              <a:t> to include this information…</a:t>
            </a:r>
            <a:endParaRPr lang="en-US" dirty="0"/>
          </a:p>
        </p:txBody>
      </p:sp>
      <p:sp>
        <p:nvSpPr>
          <p:cNvPr id="4" name="Slide Number Placeholder 3"/>
          <p:cNvSpPr>
            <a:spLocks noGrp="1"/>
          </p:cNvSpPr>
          <p:nvPr>
            <p:ph type="sldNum" sz="quarter" idx="10"/>
          </p:nvPr>
        </p:nvSpPr>
        <p:spPr/>
        <p:txBody>
          <a:bodyPr/>
          <a:lstStyle/>
          <a:p>
            <a:fld id="{B3BE61E4-17DF-0847-BE99-476AF084F253}" type="slidenum">
              <a:rPr lang="en-US" smtClean="0"/>
              <a:t>4</a:t>
            </a:fld>
            <a:endParaRPr lang="en-US"/>
          </a:p>
        </p:txBody>
      </p:sp>
    </p:spTree>
    <p:extLst>
      <p:ext uri="{BB962C8B-B14F-4D97-AF65-F5344CB8AC3E}">
        <p14:creationId xmlns:p14="http://schemas.microsoft.com/office/powerpoint/2010/main" val="1222574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C6FACB-9623-1644-B567-ABC694C24164}" type="datetimeFigureOut">
              <a:rPr lang="en-US" smtClean="0"/>
              <a:t>9/2/15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DD20B-9ADF-D741-AB0C-9564BF866955}" type="slidenum">
              <a:rPr lang="en-US" smtClean="0"/>
              <a:t>‹#›</a:t>
            </a:fld>
            <a:endParaRPr lang="en-US"/>
          </a:p>
        </p:txBody>
      </p:sp>
    </p:spTree>
    <p:extLst>
      <p:ext uri="{BB962C8B-B14F-4D97-AF65-F5344CB8AC3E}">
        <p14:creationId xmlns:p14="http://schemas.microsoft.com/office/powerpoint/2010/main" val="1487442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C6FACB-9623-1644-B567-ABC694C24164}" type="datetimeFigureOut">
              <a:rPr lang="en-US" smtClean="0"/>
              <a:t>9/2/15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DD20B-9ADF-D741-AB0C-9564BF866955}" type="slidenum">
              <a:rPr lang="en-US" smtClean="0"/>
              <a:t>‹#›</a:t>
            </a:fld>
            <a:endParaRPr lang="en-US"/>
          </a:p>
        </p:txBody>
      </p:sp>
    </p:spTree>
    <p:extLst>
      <p:ext uri="{BB962C8B-B14F-4D97-AF65-F5344CB8AC3E}">
        <p14:creationId xmlns:p14="http://schemas.microsoft.com/office/powerpoint/2010/main" val="2405837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C6FACB-9623-1644-B567-ABC694C24164}" type="datetimeFigureOut">
              <a:rPr lang="en-US" smtClean="0"/>
              <a:t>9/2/15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DD20B-9ADF-D741-AB0C-9564BF866955}" type="slidenum">
              <a:rPr lang="en-US" smtClean="0"/>
              <a:t>‹#›</a:t>
            </a:fld>
            <a:endParaRPr lang="en-US"/>
          </a:p>
        </p:txBody>
      </p:sp>
    </p:spTree>
    <p:extLst>
      <p:ext uri="{BB962C8B-B14F-4D97-AF65-F5344CB8AC3E}">
        <p14:creationId xmlns:p14="http://schemas.microsoft.com/office/powerpoint/2010/main" val="3073451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C6FACB-9623-1644-B567-ABC694C24164}" type="datetimeFigureOut">
              <a:rPr lang="en-US" smtClean="0"/>
              <a:t>9/2/15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DD20B-9ADF-D741-AB0C-9564BF866955}" type="slidenum">
              <a:rPr lang="en-US" smtClean="0"/>
              <a:t>‹#›</a:t>
            </a:fld>
            <a:endParaRPr lang="en-US"/>
          </a:p>
        </p:txBody>
      </p:sp>
    </p:spTree>
    <p:extLst>
      <p:ext uri="{BB962C8B-B14F-4D97-AF65-F5344CB8AC3E}">
        <p14:creationId xmlns:p14="http://schemas.microsoft.com/office/powerpoint/2010/main" val="2871187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C6FACB-9623-1644-B567-ABC694C24164}" type="datetimeFigureOut">
              <a:rPr lang="en-US" smtClean="0"/>
              <a:t>9/2/15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DD20B-9ADF-D741-AB0C-9564BF866955}" type="slidenum">
              <a:rPr lang="en-US" smtClean="0"/>
              <a:t>‹#›</a:t>
            </a:fld>
            <a:endParaRPr lang="en-US"/>
          </a:p>
        </p:txBody>
      </p:sp>
    </p:spTree>
    <p:extLst>
      <p:ext uri="{BB962C8B-B14F-4D97-AF65-F5344CB8AC3E}">
        <p14:creationId xmlns:p14="http://schemas.microsoft.com/office/powerpoint/2010/main" val="972691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C6FACB-9623-1644-B567-ABC694C24164}" type="datetimeFigureOut">
              <a:rPr lang="en-US" smtClean="0"/>
              <a:t>9/2/15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8DD20B-9ADF-D741-AB0C-9564BF866955}" type="slidenum">
              <a:rPr lang="en-US" smtClean="0"/>
              <a:t>‹#›</a:t>
            </a:fld>
            <a:endParaRPr lang="en-US"/>
          </a:p>
        </p:txBody>
      </p:sp>
    </p:spTree>
    <p:extLst>
      <p:ext uri="{BB962C8B-B14F-4D97-AF65-F5344CB8AC3E}">
        <p14:creationId xmlns:p14="http://schemas.microsoft.com/office/powerpoint/2010/main" val="1400174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C6FACB-9623-1644-B567-ABC694C24164}" type="datetimeFigureOut">
              <a:rPr lang="en-US" smtClean="0"/>
              <a:t>9/2/15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8DD20B-9ADF-D741-AB0C-9564BF866955}" type="slidenum">
              <a:rPr lang="en-US" smtClean="0"/>
              <a:t>‹#›</a:t>
            </a:fld>
            <a:endParaRPr lang="en-US"/>
          </a:p>
        </p:txBody>
      </p:sp>
    </p:spTree>
    <p:extLst>
      <p:ext uri="{BB962C8B-B14F-4D97-AF65-F5344CB8AC3E}">
        <p14:creationId xmlns:p14="http://schemas.microsoft.com/office/powerpoint/2010/main" val="2559092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C6FACB-9623-1644-B567-ABC694C24164}" type="datetimeFigureOut">
              <a:rPr lang="en-US" smtClean="0"/>
              <a:t>9/2/15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8DD20B-9ADF-D741-AB0C-9564BF866955}" type="slidenum">
              <a:rPr lang="en-US" smtClean="0"/>
              <a:t>‹#›</a:t>
            </a:fld>
            <a:endParaRPr lang="en-US"/>
          </a:p>
        </p:txBody>
      </p:sp>
    </p:spTree>
    <p:extLst>
      <p:ext uri="{BB962C8B-B14F-4D97-AF65-F5344CB8AC3E}">
        <p14:creationId xmlns:p14="http://schemas.microsoft.com/office/powerpoint/2010/main" val="1596494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C6FACB-9623-1644-B567-ABC694C24164}" type="datetimeFigureOut">
              <a:rPr lang="en-US" smtClean="0"/>
              <a:t>9/2/15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8DD20B-9ADF-D741-AB0C-9564BF866955}" type="slidenum">
              <a:rPr lang="en-US" smtClean="0"/>
              <a:t>‹#›</a:t>
            </a:fld>
            <a:endParaRPr lang="en-US"/>
          </a:p>
        </p:txBody>
      </p:sp>
    </p:spTree>
    <p:extLst>
      <p:ext uri="{BB962C8B-B14F-4D97-AF65-F5344CB8AC3E}">
        <p14:creationId xmlns:p14="http://schemas.microsoft.com/office/powerpoint/2010/main" val="1091964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C6FACB-9623-1644-B567-ABC694C24164}" type="datetimeFigureOut">
              <a:rPr lang="en-US" smtClean="0"/>
              <a:t>9/2/15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8DD20B-9ADF-D741-AB0C-9564BF866955}" type="slidenum">
              <a:rPr lang="en-US" smtClean="0"/>
              <a:t>‹#›</a:t>
            </a:fld>
            <a:endParaRPr lang="en-US"/>
          </a:p>
        </p:txBody>
      </p:sp>
    </p:spTree>
    <p:extLst>
      <p:ext uri="{BB962C8B-B14F-4D97-AF65-F5344CB8AC3E}">
        <p14:creationId xmlns:p14="http://schemas.microsoft.com/office/powerpoint/2010/main" val="1538760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C6FACB-9623-1644-B567-ABC694C24164}" type="datetimeFigureOut">
              <a:rPr lang="en-US" smtClean="0"/>
              <a:t>9/2/15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8DD20B-9ADF-D741-AB0C-9564BF866955}" type="slidenum">
              <a:rPr lang="en-US" smtClean="0"/>
              <a:t>‹#›</a:t>
            </a:fld>
            <a:endParaRPr lang="en-US"/>
          </a:p>
        </p:txBody>
      </p:sp>
    </p:spTree>
    <p:extLst>
      <p:ext uri="{BB962C8B-B14F-4D97-AF65-F5344CB8AC3E}">
        <p14:creationId xmlns:p14="http://schemas.microsoft.com/office/powerpoint/2010/main" val="374324408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6FACB-9623-1644-B567-ABC694C24164}" type="datetimeFigureOut">
              <a:rPr lang="en-US" smtClean="0"/>
              <a:t>9/2/15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8DD20B-9ADF-D741-AB0C-9564BF866955}" type="slidenum">
              <a:rPr lang="en-US" smtClean="0"/>
              <a:t>‹#›</a:t>
            </a:fld>
            <a:endParaRPr lang="en-US"/>
          </a:p>
        </p:txBody>
      </p:sp>
    </p:spTree>
    <p:extLst>
      <p:ext uri="{BB962C8B-B14F-4D97-AF65-F5344CB8AC3E}">
        <p14:creationId xmlns:p14="http://schemas.microsoft.com/office/powerpoint/2010/main" val="2771108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microsoft.com/office/2007/relationships/hdphoto" Target="../media/hdphoto1.wdp"/><Relationship Id="rId6" Type="http://schemas.openxmlformats.org/officeDocument/2006/relationships/image" Target="../media/image2.png"/><Relationship Id="rId1" Type="http://schemas.microsoft.com/office/2007/relationships/media" Target="../media/media1.wav"/><Relationship Id="rId2" Type="http://schemas.openxmlformats.org/officeDocument/2006/relationships/audio" Target="../media/media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2.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2.png"/><Relationship Id="rId1" Type="http://schemas.microsoft.com/office/2007/relationships/media" Target="../media/media4.wav"/><Relationship Id="rId2" Type="http://schemas.openxmlformats.org/officeDocument/2006/relationships/audio" Target="../media/media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25208"/>
            <a:ext cx="7896086" cy="1936753"/>
          </a:xfrm>
        </p:spPr>
        <p:style>
          <a:lnRef idx="3">
            <a:schemeClr val="lt1"/>
          </a:lnRef>
          <a:fillRef idx="1">
            <a:schemeClr val="accent2"/>
          </a:fillRef>
          <a:effectRef idx="1">
            <a:schemeClr val="accent2"/>
          </a:effectRef>
          <a:fontRef idx="minor">
            <a:schemeClr val="lt1"/>
          </a:fontRef>
        </p:style>
        <p:txBody>
          <a:bodyPr>
            <a:noAutofit/>
          </a:bodyPr>
          <a:lstStyle/>
          <a:p>
            <a:r>
              <a:rPr lang="en-US" sz="4800" i="1" dirty="0" smtClean="0"/>
              <a:t>Guide to watching a classroom video</a:t>
            </a:r>
            <a:endParaRPr lang="en-US" sz="4800" i="1" dirty="0"/>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99865">
                        <a14:foregroundMark x1="83769" y1="10830" x2="83769" y2="10830"/>
                        <a14:foregroundMark x1="77322" y1="8078" x2="77322" y2="8078"/>
                        <a14:foregroundMark x1="27142" y1="87726" x2="27142" y2="87726"/>
                        <a14:foregroundMark x1="16546" y1="87726" x2="16546" y2="87726"/>
                        <a14:foregroundMark x1="16546" y1="80370" x2="16546" y2="80370"/>
                        <a14:foregroundMark x1="42786" y1="95578" x2="42786" y2="95578"/>
                        <a14:foregroundMark x1="68124" y1="94630" x2="68124" y2="94630"/>
                        <a14:foregroundMark x1="85573" y1="86372" x2="85573" y2="86372"/>
                        <a14:foregroundMark x1="2299" y1="92329" x2="2299" y2="92329"/>
                        <a14:foregroundMark x1="2299" y1="81769" x2="2299" y2="81769"/>
                        <a14:foregroundMark x1="11497" y1="96480" x2="11497" y2="96480"/>
                        <a14:foregroundMark x1="25293" y1="95578" x2="25293" y2="95578"/>
                        <a14:foregroundMark x1="21190" y1="89576" x2="21190" y2="89576"/>
                        <a14:foregroundMark x1="11046" y1="90027" x2="11046" y2="90027"/>
                        <a14:foregroundMark x1="11497" y1="81769" x2="11497" y2="81769"/>
                        <a14:foregroundMark x1="17493" y1="95578" x2="17493" y2="95578"/>
                        <a14:foregroundMark x1="5500" y1="88177" x2="5500" y2="88177"/>
                        <a14:foregroundMark x1="5050" y1="95126" x2="5050" y2="95126"/>
                        <a14:foregroundMark x1="7845" y1="71164" x2="7845" y2="71164"/>
                        <a14:foregroundMark x1="86069" y1="96480" x2="86069" y2="96480"/>
                        <a14:foregroundMark x1="92967" y1="87726" x2="92967" y2="87726"/>
                        <a14:foregroundMark x1="90216" y1="78971" x2="90216" y2="78971"/>
                        <a14:foregroundMark x1="92516" y1="93727" x2="92516" y2="93727"/>
                      </a14:backgroundRemoval>
                    </a14:imgEffect>
                  </a14:imgLayer>
                </a14:imgProps>
              </a:ext>
            </a:extLst>
          </a:blip>
          <a:stretch>
            <a:fillRect/>
          </a:stretch>
        </p:blipFill>
        <p:spPr>
          <a:xfrm>
            <a:off x="2650702" y="3014270"/>
            <a:ext cx="3847199" cy="384373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46668690"/>
      </p:ext>
    </p:extLst>
  </p:cSld>
  <p:clrMapOvr>
    <a:masterClrMapping/>
  </p:clrMapOvr>
  <mc:AlternateContent xmlns:mc="http://schemas.openxmlformats.org/markup-compatibility/2006">
    <mc:Choice xmlns:p14="http://schemas.microsoft.com/office/powerpoint/2010/main" Requires="p14">
      <p:transition spd="slow" p14:dur="2000" advTm="5416"/>
    </mc:Choice>
    <mc:Fallback>
      <p:transition xmlns:p14="http://schemas.microsoft.com/office/powerpoint/2010/main" spd="slow" advTm="541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2"/>
          </a:fillRef>
          <a:effectRef idx="1">
            <a:schemeClr val="accent2"/>
          </a:effectRef>
          <a:fontRef idx="minor">
            <a:schemeClr val="lt1"/>
          </a:fontRef>
        </p:style>
        <p:txBody>
          <a:bodyPr>
            <a:normAutofit/>
          </a:bodyPr>
          <a:lstStyle/>
          <a:p>
            <a:r>
              <a:rPr lang="en-US" sz="5400" i="1" dirty="0" smtClean="0"/>
              <a:t>Why watch videos?</a:t>
            </a:r>
            <a:endParaRPr lang="en-US" sz="5400" i="1" dirty="0"/>
          </a:p>
        </p:txBody>
      </p:sp>
      <p:pic>
        <p:nvPicPr>
          <p:cNvPr id="5" name="Content Placeholder 4"/>
          <p:cNvPicPr>
            <a:picLocks noGrp="1" noChangeAspect="1"/>
          </p:cNvPicPr>
          <p:nvPr>
            <p:ph idx="1"/>
          </p:nvPr>
        </p:nvPicPr>
        <p:blipFill>
          <a:blip r:embed="rId5"/>
          <a:srcRect l="10746" r="10746"/>
          <a:stretch>
            <a:fillRect/>
          </a:stretch>
        </p:blipFill>
        <p:spPr>
          <a:xfrm>
            <a:off x="4453187" y="2079245"/>
            <a:ext cx="3823027" cy="2060777"/>
          </a:xfrm>
        </p:spPr>
      </p:pic>
      <p:pic>
        <p:nvPicPr>
          <p:cNvPr id="4" name="Picture 3"/>
          <p:cNvPicPr>
            <a:picLocks noChangeAspect="1"/>
          </p:cNvPicPr>
          <p:nvPr/>
        </p:nvPicPr>
        <p:blipFill>
          <a:blip r:embed="rId6"/>
          <a:stretch>
            <a:fillRect/>
          </a:stretch>
        </p:blipFill>
        <p:spPr>
          <a:xfrm>
            <a:off x="6715022" y="5020119"/>
            <a:ext cx="1971777" cy="1635132"/>
          </a:xfrm>
          <a:prstGeom prst="rect">
            <a:avLst/>
          </a:prstGeom>
        </p:spPr>
      </p:pic>
      <p:pic>
        <p:nvPicPr>
          <p:cNvPr id="6" name="Picture 5"/>
          <p:cNvPicPr>
            <a:picLocks noChangeAspect="1"/>
          </p:cNvPicPr>
          <p:nvPr/>
        </p:nvPicPr>
        <p:blipFill>
          <a:blip r:embed="rId7"/>
          <a:stretch>
            <a:fillRect/>
          </a:stretch>
        </p:blipFill>
        <p:spPr>
          <a:xfrm>
            <a:off x="1171384" y="4140022"/>
            <a:ext cx="2130615" cy="2140127"/>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84835241"/>
      </p:ext>
    </p:extLst>
  </p:cSld>
  <p:clrMapOvr>
    <a:masterClrMapping/>
  </p:clrMapOvr>
  <mc:AlternateContent xmlns:mc="http://schemas.openxmlformats.org/markup-compatibility/2006">
    <mc:Choice xmlns:p14="http://schemas.microsoft.com/office/powerpoint/2010/main" Requires="p14">
      <p:transition spd="slow" p14:dur="2000" advTm="47930"/>
    </mc:Choice>
    <mc:Fallback>
      <p:transition xmlns:p14="http://schemas.microsoft.com/office/powerpoint/2010/main" spd="slow" advTm="4793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2"/>
          </a:fillRef>
          <a:effectRef idx="1">
            <a:schemeClr val="accent2"/>
          </a:effectRef>
          <a:fontRef idx="minor">
            <a:schemeClr val="lt1"/>
          </a:fontRef>
        </p:style>
        <p:txBody>
          <a:bodyPr>
            <a:normAutofit/>
          </a:bodyPr>
          <a:lstStyle/>
          <a:p>
            <a:r>
              <a:rPr lang="en-US" sz="5400" i="1" dirty="0" smtClean="0"/>
              <a:t>Tips</a:t>
            </a:r>
            <a:endParaRPr lang="en-US" sz="5400" i="1" dirty="0"/>
          </a:p>
        </p:txBody>
      </p:sp>
      <p:sp>
        <p:nvSpPr>
          <p:cNvPr id="3" name="Content Placeholder 2"/>
          <p:cNvSpPr>
            <a:spLocks noGrp="1"/>
          </p:cNvSpPr>
          <p:nvPr>
            <p:ph idx="1"/>
          </p:nvPr>
        </p:nvSpPr>
        <p:spPr>
          <a:xfrm>
            <a:off x="457200" y="1600200"/>
            <a:ext cx="8396880" cy="4525963"/>
          </a:xfrm>
        </p:spPr>
        <p:txBody>
          <a:bodyPr/>
          <a:lstStyle/>
          <a:p>
            <a:pPr>
              <a:buFont typeface="Wingdings" charset="2"/>
              <a:buChar char="ü"/>
            </a:pPr>
            <a:r>
              <a:rPr lang="en-US" b="1" dirty="0" smtClean="0"/>
              <a:t>Focus on the argumentation</a:t>
            </a:r>
          </a:p>
          <a:p>
            <a:pPr lvl="1">
              <a:buFont typeface="Wingdings" charset="2"/>
              <a:buChar char="ü"/>
            </a:pPr>
            <a:r>
              <a:rPr lang="en-US" sz="3200" dirty="0" smtClean="0"/>
              <a:t>What is the role of argumentation in this classroom?</a:t>
            </a:r>
          </a:p>
          <a:p>
            <a:pPr lvl="1">
              <a:buFont typeface="Wingdings" charset="2"/>
              <a:buChar char="ü"/>
            </a:pPr>
            <a:r>
              <a:rPr lang="en-US" sz="3200" dirty="0" smtClean="0"/>
              <a:t>What purpose does it serve in this lesson?</a:t>
            </a:r>
          </a:p>
          <a:p>
            <a:pPr>
              <a:buFont typeface="Wingdings" charset="2"/>
              <a:buChar char="ü"/>
            </a:pPr>
            <a:r>
              <a:rPr lang="en-US" sz="3600" b="1" dirty="0" smtClean="0"/>
              <a:t>Focus on the student thinking</a:t>
            </a:r>
          </a:p>
          <a:p>
            <a:pPr lvl="1">
              <a:buFont typeface="Wingdings" charset="2"/>
              <a:buChar char="ü"/>
            </a:pPr>
            <a:r>
              <a:rPr lang="en-US" sz="3200" dirty="0" smtClean="0"/>
              <a:t>How are they making sense of the mathematics?</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69836781"/>
      </p:ext>
    </p:extLst>
  </p:cSld>
  <p:clrMapOvr>
    <a:masterClrMapping/>
  </p:clrMapOvr>
  <mc:AlternateContent xmlns:mc="http://schemas.openxmlformats.org/markup-compatibility/2006">
    <mc:Choice xmlns:p14="http://schemas.microsoft.com/office/powerpoint/2010/main" Requires="p14">
      <p:transition spd="slow" p14:dur="2000" advTm="13007"/>
    </mc:Choice>
    <mc:Fallback>
      <p:transition xmlns:p14="http://schemas.microsoft.com/office/powerpoint/2010/main" spd="slow" advTm="1300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2"/>
          </a:fillRef>
          <a:effectRef idx="1">
            <a:schemeClr val="accent2"/>
          </a:effectRef>
          <a:fontRef idx="minor">
            <a:schemeClr val="lt1"/>
          </a:fontRef>
        </p:style>
        <p:txBody>
          <a:bodyPr>
            <a:normAutofit/>
          </a:bodyPr>
          <a:lstStyle/>
          <a:p>
            <a:r>
              <a:rPr lang="en-US" sz="5400" i="1" dirty="0" smtClean="0"/>
              <a:t>Tips</a:t>
            </a:r>
            <a:endParaRPr lang="en-US" sz="5400" i="1" dirty="0"/>
          </a:p>
        </p:txBody>
      </p:sp>
      <p:sp>
        <p:nvSpPr>
          <p:cNvPr id="3" name="Content Placeholder 2"/>
          <p:cNvSpPr>
            <a:spLocks noGrp="1"/>
          </p:cNvSpPr>
          <p:nvPr>
            <p:ph idx="1"/>
          </p:nvPr>
        </p:nvSpPr>
        <p:spPr/>
        <p:txBody>
          <a:bodyPr>
            <a:noAutofit/>
          </a:bodyPr>
          <a:lstStyle/>
          <a:p>
            <a:pPr>
              <a:buFont typeface="Wingdings" charset="2"/>
              <a:buChar char="ü"/>
            </a:pPr>
            <a:r>
              <a:rPr lang="en-US" sz="4000" dirty="0"/>
              <a:t>Review focus questions before watching</a:t>
            </a:r>
          </a:p>
          <a:p>
            <a:pPr>
              <a:buFont typeface="Wingdings" charset="2"/>
              <a:buChar char="ü"/>
            </a:pPr>
            <a:r>
              <a:rPr lang="en-US" sz="4000" dirty="0" smtClean="0"/>
              <a:t>Read over information about the lesson</a:t>
            </a:r>
          </a:p>
          <a:p>
            <a:pPr>
              <a:buFont typeface="Wingdings" charset="2"/>
              <a:buChar char="ü"/>
            </a:pPr>
            <a:r>
              <a:rPr lang="en-US" sz="4000" dirty="0" smtClean="0"/>
              <a:t>Print out the video transcript</a:t>
            </a:r>
          </a:p>
          <a:p>
            <a:pPr>
              <a:buFont typeface="Wingdings" charset="2"/>
              <a:buChar char="ü"/>
            </a:pPr>
            <a:r>
              <a:rPr lang="en-US" sz="4000" dirty="0" smtClean="0"/>
              <a:t>If watching with </a:t>
            </a:r>
            <a:r>
              <a:rPr lang="en-US" sz="4000" smtClean="0"/>
              <a:t>other teachers, </a:t>
            </a:r>
            <a:r>
              <a:rPr lang="en-US" sz="4000" dirty="0" smtClean="0"/>
              <a:t>allow time for a debrief</a:t>
            </a:r>
            <a:endParaRPr lang="en-US" sz="40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84744495"/>
      </p:ext>
    </p:extLst>
  </p:cSld>
  <p:clrMapOvr>
    <a:masterClrMapping/>
  </p:clrMapOvr>
  <mc:AlternateContent xmlns:mc="http://schemas.openxmlformats.org/markup-compatibility/2006">
    <mc:Choice xmlns:p14="http://schemas.microsoft.com/office/powerpoint/2010/main" Requires="p14">
      <p:transition spd="slow" p14:dur="2000" advTm="40334"/>
    </mc:Choice>
    <mc:Fallback>
      <p:transition xmlns:p14="http://schemas.microsoft.com/office/powerpoint/2010/main" spd="slow" advTm="4033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406</TotalTime>
  <Words>326</Words>
  <Application>Microsoft Macintosh PowerPoint</Application>
  <PresentationFormat>On-screen Show (4:3)</PresentationFormat>
  <Paragraphs>28</Paragraphs>
  <Slides>4</Slides>
  <Notes>2</Notes>
  <HiddenSlides>0</HiddenSlides>
  <MMClips>4</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Office Theme</vt:lpstr>
      <vt:lpstr>Guide to watching a classroom video</vt:lpstr>
      <vt:lpstr>Why watch videos?</vt:lpstr>
      <vt:lpstr>Tips</vt:lpstr>
      <vt:lpstr>Tips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 to watching a classroom video</dc:title>
  <dc:creator>Madelyn Williams</dc:creator>
  <cp:lastModifiedBy>Megan Staples</cp:lastModifiedBy>
  <cp:revision>11</cp:revision>
  <dcterms:created xsi:type="dcterms:W3CDTF">2015-08-21T11:57:32Z</dcterms:created>
  <dcterms:modified xsi:type="dcterms:W3CDTF">2015-09-02T15:30:43Z</dcterms:modified>
</cp:coreProperties>
</file>